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0" r:id="rId1"/>
  </p:sldMasterIdLst>
  <p:notesMasterIdLst>
    <p:notesMasterId r:id="rId40"/>
  </p:notes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86" r:id="rId21"/>
    <p:sldId id="277" r:id="rId22"/>
    <p:sldId id="287" r:id="rId23"/>
    <p:sldId id="278" r:id="rId24"/>
    <p:sldId id="279" r:id="rId25"/>
    <p:sldId id="280" r:id="rId26"/>
    <p:sldId id="289" r:id="rId27"/>
    <p:sldId id="290" r:id="rId28"/>
    <p:sldId id="291" r:id="rId29"/>
    <p:sldId id="292" r:id="rId30"/>
    <p:sldId id="288" r:id="rId31"/>
    <p:sldId id="293" r:id="rId32"/>
    <p:sldId id="294" r:id="rId33"/>
    <p:sldId id="296" r:id="rId34"/>
    <p:sldId id="281" r:id="rId35"/>
    <p:sldId id="282" r:id="rId36"/>
    <p:sldId id="283" r:id="rId37"/>
    <p:sldId id="284" r:id="rId38"/>
    <p:sldId id="28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000" autoAdjust="0"/>
  </p:normalViewPr>
  <p:slideViewPr>
    <p:cSldViewPr snapToGrid="0">
      <p:cViewPr varScale="1">
        <p:scale>
          <a:sx n="69" d="100"/>
          <a:sy n="69" d="100"/>
        </p:scale>
        <p:origin x="558" y="72"/>
      </p:cViewPr>
      <p:guideLst>
        <p:guide orient="horz" pos="2160"/>
        <p:guide pos="383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94DD1-80BF-4523-B4AE-13EBBE4ADFF5}"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7CF3A-FA2C-4400-9356-82B3916DDE9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idea is 10-dimensional data gives you 10 principal components, but PCA tries to put maximum possible information in the first component, then maximum remaining information in the second and so on, until having something like shown in the scree plot below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Organizing information in principal components this way, will allow you to reduce dimensionality without losing much information, and this by discarding the components with low information and considering the remaining components as your new variables.</a:t>
            </a:r>
          </a:p>
          <a:p>
            <a:br>
              <a:rPr lang="en-US" dirty="0"/>
            </a:br>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relationship between variance and information here, is that, the larger the variance carried by a line, the larger the dispersion of the data points along it, and the larger the dispersion along a line, the more information it has. To put all this simply, just think of principal components as new axes that provide the best angle to see and evaluate the data, so that the differences between the observations are better visible.</a:t>
            </a:r>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 example, let’s assume that the scatter plot of our data set is as shown below, can we guess the first principal component ? Yes, it’s approximately the line that matches the purple marks because it goes through the origin and it’s the line in which the projection of the points (red dots) is the most spread out. Or mathematically speaking, it’s the line that maximizes the variance (the average of the squared distances from the projected points (red dots) to the origin). The second principal component is calculated in the same way, with the condition that it is uncorrelated with (i.e., perpendicular to) the first principal component and that it accounts for the next highest variance.</a:t>
            </a:r>
          </a:p>
          <a:p>
            <a:r>
              <a:rPr lang="en-US" sz="1200" kern="1200" dirty="0">
                <a:solidFill>
                  <a:schemeClr val="tx1"/>
                </a:solidFill>
                <a:latin typeface="+mn-lt"/>
                <a:ea typeface="+mn-ea"/>
                <a:cs typeface="+mn-cs"/>
              </a:rPr>
              <a:t>This continues until a total of p principal components have been calculated, equal to the original number of variables.</a:t>
            </a:r>
          </a:p>
          <a:p>
            <a:endParaRPr lang="en-US" dirty="0"/>
          </a:p>
        </p:txBody>
      </p:sp>
      <p:sp>
        <p:nvSpPr>
          <p:cNvPr id="4" name="Slide Number Placeholder 3"/>
          <p:cNvSpPr>
            <a:spLocks noGrp="1"/>
          </p:cNvSpPr>
          <p:nvPr>
            <p:ph type="sldNum" sz="quarter" idx="10"/>
          </p:nvPr>
        </p:nvSpPr>
        <p:spPr/>
        <p:txBody>
          <a:bodyPr/>
          <a:lstStyle/>
          <a:p>
            <a:fld id="{4AF7CF3A-FA2C-4400-9356-82B3916DDE94}" type="slidenum">
              <a:rPr lang="en-US" smtClean="0"/>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 choose components 1–3, which together explain 86.057% of the variability. However, if we wanted our components to explain 90% or 95% of the variability, then we would need to include component 4 along with components 1–3, which together would explain 96.368% of the variability.</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D7CF37-825D-4844-A5B4-424F292F5133}"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673753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ED203-DF05-4DB2-BDA0-BF1227805AD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9805516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ED203-DF05-4DB2-BDA0-BF1227805AD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5986204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ED203-DF05-4DB2-BDA0-BF1227805AD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F44E38E-74CD-4CF8-8D30-E80885A8A93D}"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2562631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ED203-DF05-4DB2-BDA0-BF1227805AD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292389383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ED203-DF05-4DB2-BDA0-BF1227805AD6}" type="datetime1">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90692311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ED203-DF05-4DB2-BDA0-BF1227805AD6}" type="datetime1">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66298461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1FB79-5972-49CD-98AA-ACA2DA903EED}"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3322392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215C6B8-1CDE-48BD-8727-0335D5AD3C5C}" type="datetime1">
              <a:rPr lang="en-US" smtClean="0"/>
              <a:t>10/16/2024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F44E38E-74CD-4CF8-8D30-E80885A8A93D}" type="slidenum">
              <a:rPr lang="en-US" smtClean="0"/>
              <a:t>‹#›</a:t>
            </a:fld>
            <a:endParaRPr lang="en-US"/>
          </a:p>
        </p:txBody>
      </p:sp>
    </p:spTree>
    <p:extLst>
      <p:ext uri="{BB962C8B-B14F-4D97-AF65-F5344CB8AC3E}">
        <p14:creationId xmlns:p14="http://schemas.microsoft.com/office/powerpoint/2010/main" val="421261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3FFB19-97B2-43AE-A6B1-71FCB6EFEBBF}"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2945639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495FBF-B61C-48C7-99C5-834CAE8ACBFA}" type="datetime1">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35864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CD246E-6131-4AE8-A99E-E08CBE34A90D}"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31883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8A214A-4410-42FA-92DC-6B4BFD1B2E85}" type="datetime1">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3009112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190A83-E8BB-441D-9EAB-0006FC0AB3C9}" type="datetime1">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3697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290787E-9C5A-4C61-AE2A-5705AAADE200}" type="datetime1">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2937943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59E8C5-AF30-4F89-B5E7-047351242566}"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143630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38BAF5-3FD2-478E-86A0-B2EC0DFEEC41}" type="datetime1">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4E38E-74CD-4CF8-8D30-E80885A8A93D}" type="slidenum">
              <a:rPr lang="en-US" smtClean="0"/>
              <a:t>‹#›</a:t>
            </a:fld>
            <a:endParaRPr lang="en-US"/>
          </a:p>
        </p:txBody>
      </p:sp>
    </p:spTree>
    <p:extLst>
      <p:ext uri="{BB962C8B-B14F-4D97-AF65-F5344CB8AC3E}">
        <p14:creationId xmlns:p14="http://schemas.microsoft.com/office/powerpoint/2010/main" val="264585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CED203-DF05-4DB2-BDA0-BF1227805AD6}" type="datetime1">
              <a:rPr lang="en-US" smtClean="0"/>
              <a:t>10/16/2024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F44E38E-74CD-4CF8-8D30-E80885A8A93D}" type="slidenum">
              <a:rPr lang="en-US" smtClean="0"/>
              <a:t>‹#›</a:t>
            </a:fld>
            <a:endParaRPr lang="en-US"/>
          </a:p>
        </p:txBody>
      </p:sp>
    </p:spTree>
    <p:extLst>
      <p:ext uri="{BB962C8B-B14F-4D97-AF65-F5344CB8AC3E}">
        <p14:creationId xmlns:p14="http://schemas.microsoft.com/office/powerpoint/2010/main" val="901261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2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uiltin.com/data-science/basic-linear-algebra-deep-learn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Principal Component Analysis</a:t>
            </a:r>
          </a:p>
        </p:txBody>
      </p:sp>
      <p:sp>
        <p:nvSpPr>
          <p:cNvPr id="3" name="Subtitle 2"/>
          <p:cNvSpPr>
            <a:spLocks noGrp="1"/>
          </p:cNvSpPr>
          <p:nvPr>
            <p:ph type="subTitle" idx="1"/>
          </p:nvPr>
        </p:nvSpPr>
        <p:spPr>
          <a:xfrm>
            <a:off x="3797595" y="5280730"/>
            <a:ext cx="8144134" cy="1117687"/>
          </a:xfrm>
        </p:spPr>
        <p:txBody>
          <a:bodyPr/>
          <a:lstStyle/>
          <a:p>
            <a:r>
              <a:rPr lang="en-US" dirty="0"/>
              <a:t>Prepared By: Maimoona </a:t>
            </a:r>
            <a:r>
              <a:rPr lang="en-US" dirty="0" err="1"/>
              <a:t>Akram</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 plot</a:t>
            </a:r>
          </a:p>
        </p:txBody>
      </p:sp>
      <p:pic>
        <p:nvPicPr>
          <p:cNvPr id="2050" name="Picture 2" descr="Percentage of Variance (Information) for each by PC"/>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880116" y="2336800"/>
            <a:ext cx="5215743" cy="3598863"/>
          </a:xfrm>
          <a:prstGeom prst="rect">
            <a:avLst/>
          </a:prstGeom>
          <a:noFill/>
        </p:spPr>
      </p:pic>
      <p:sp>
        <p:nvSpPr>
          <p:cNvPr id="4" name="Slide Number Placeholder 3"/>
          <p:cNvSpPr>
            <a:spLocks noGrp="1"/>
          </p:cNvSpPr>
          <p:nvPr>
            <p:ph type="sldNum" sz="quarter" idx="12"/>
          </p:nvPr>
        </p:nvSpPr>
        <p:spPr/>
        <p:txBody>
          <a:bodyPr/>
          <a:lstStyle/>
          <a:p>
            <a:fld id="{FF44E38E-74CD-4CF8-8D30-E80885A8A93D}"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that</a:t>
            </a:r>
          </a:p>
        </p:txBody>
      </p:sp>
      <p:sp>
        <p:nvSpPr>
          <p:cNvPr id="3" name="Content Placeholder 2"/>
          <p:cNvSpPr>
            <a:spLocks noGrp="1"/>
          </p:cNvSpPr>
          <p:nvPr>
            <p:ph idx="1"/>
          </p:nvPr>
        </p:nvSpPr>
        <p:spPr/>
        <p:txBody>
          <a:bodyPr/>
          <a:lstStyle/>
          <a:p>
            <a:r>
              <a:rPr lang="en-US" dirty="0"/>
              <a:t>Principal components are less interpretable and don’t have any real meaning since they are constructed as linear combinations of the initial variables.</a:t>
            </a:r>
          </a:p>
          <a:p>
            <a:r>
              <a:rPr lang="en-US" dirty="0"/>
              <a:t>Geometrically, principal components represent the directions of the data that explain a </a:t>
            </a:r>
            <a:r>
              <a:rPr lang="en-US" b="1" dirty="0"/>
              <a:t>maximal amount of variance</a:t>
            </a:r>
            <a:r>
              <a:rPr lang="en-US" dirty="0"/>
              <a:t>.</a:t>
            </a:r>
          </a:p>
          <a:p>
            <a:pPr lvl="1"/>
            <a:r>
              <a:rPr lang="en-US" dirty="0"/>
              <a:t>In simple terms, lines that capture most information of the data</a:t>
            </a:r>
          </a:p>
        </p:txBody>
      </p:sp>
      <p:sp>
        <p:nvSpPr>
          <p:cNvPr id="4" name="Slide Number Placeholder 3"/>
          <p:cNvSpPr>
            <a:spLocks noGrp="1"/>
          </p:cNvSpPr>
          <p:nvPr>
            <p:ph type="sldNum" sz="quarter" idx="12"/>
          </p:nvPr>
        </p:nvSpPr>
        <p:spPr/>
        <p:txBody>
          <a:bodyPr/>
          <a:lstStyle/>
          <a:p>
            <a:fld id="{FF44E38E-74CD-4CF8-8D30-E80885A8A93D}"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PCA Constructs the Principal Components</a:t>
            </a:r>
          </a:p>
        </p:txBody>
      </p:sp>
      <p:sp>
        <p:nvSpPr>
          <p:cNvPr id="8" name="Content Placeholder 7"/>
          <p:cNvSpPr>
            <a:spLocks noGrp="1"/>
          </p:cNvSpPr>
          <p:nvPr>
            <p:ph idx="1"/>
          </p:nvPr>
        </p:nvSpPr>
        <p:spPr/>
        <p:txBody>
          <a:bodyPr/>
          <a:lstStyle/>
          <a:p>
            <a:r>
              <a:rPr lang="en-US" dirty="0"/>
              <a:t>There are as many principal components as there are variables in the data</a:t>
            </a:r>
          </a:p>
          <a:p>
            <a:r>
              <a:rPr lang="en-US" dirty="0"/>
              <a:t>First principal component accounts for the </a:t>
            </a:r>
            <a:r>
              <a:rPr lang="en-US" b="1" dirty="0"/>
              <a:t>largest possible variance, </a:t>
            </a:r>
            <a:r>
              <a:rPr lang="en-US" dirty="0"/>
              <a:t>and so on.</a:t>
            </a:r>
          </a:p>
        </p:txBody>
      </p:sp>
      <p:sp>
        <p:nvSpPr>
          <p:cNvPr id="4" name="Slide Number Placeholder 3"/>
          <p:cNvSpPr>
            <a:spLocks noGrp="1"/>
          </p:cNvSpPr>
          <p:nvPr>
            <p:ph type="sldNum" sz="quarter" idx="12"/>
          </p:nvPr>
        </p:nvSpPr>
        <p:spPr/>
        <p:txBody>
          <a:bodyPr/>
          <a:lstStyle/>
          <a:p>
            <a:fld id="{FF44E38E-74CD-4CF8-8D30-E80885A8A93D}" type="slidenum">
              <a:rPr lang="en-US" smtClean="0"/>
              <a:t>12</a:t>
            </a:fld>
            <a:endParaRPr lang="en-US"/>
          </a:p>
        </p:txBody>
      </p:sp>
      <p:sp>
        <p:nvSpPr>
          <p:cNvPr id="5" name="TextBox 4"/>
          <p:cNvSpPr txBox="1"/>
          <p:nvPr/>
        </p:nvSpPr>
        <p:spPr>
          <a:xfrm>
            <a:off x="596784" y="5798510"/>
            <a:ext cx="184666" cy="646331"/>
          </a:xfrm>
          <a:prstGeom prst="rect">
            <a:avLst/>
          </a:prstGeom>
          <a:noFill/>
        </p:spPr>
        <p:txBody>
          <a:bodyPr wrap="none" rtlCol="0">
            <a:spAutoFit/>
          </a:bodyPr>
          <a:lstStyle/>
          <a:p>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Eigenvectors and Eigenvalues</a:t>
            </a:r>
          </a:p>
        </p:txBody>
      </p:sp>
      <p:sp>
        <p:nvSpPr>
          <p:cNvPr id="3" name="Content Placeholder 2"/>
          <p:cNvSpPr>
            <a:spLocks noGrp="1"/>
          </p:cNvSpPr>
          <p:nvPr>
            <p:ph idx="1"/>
          </p:nvPr>
        </p:nvSpPr>
        <p:spPr/>
        <p:txBody>
          <a:bodyPr/>
          <a:lstStyle/>
          <a:p>
            <a:r>
              <a:rPr lang="en-US" dirty="0"/>
              <a:t>Comes in pairs, so that every eigenvector has an eigenvalue. </a:t>
            </a:r>
          </a:p>
          <a:p>
            <a:r>
              <a:rPr lang="en-US" dirty="0"/>
              <a:t>Their number is equal to the number of dimensions of the data</a:t>
            </a:r>
          </a:p>
          <a:p>
            <a:pPr lvl="1"/>
            <a:r>
              <a:rPr lang="en-US" dirty="0"/>
              <a:t>For example, for a 3-dimensional data set, there are 3 variables, therefore there are 3 eigenvectors with 3 corresponding eigenvalues.</a:t>
            </a:r>
          </a:p>
          <a:p>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noAutofit/>
          </a:bodyPr>
          <a:lstStyle/>
          <a:p>
            <a:r>
              <a:rPr lang="en-US" sz="1500" dirty="0"/>
              <a:t>Eigenvectors of the Covariance matrix are actually </a:t>
            </a:r>
            <a:r>
              <a:rPr lang="en-US" sz="1500" i="1" dirty="0"/>
              <a:t>the directions of the axes where there is the most variance</a:t>
            </a:r>
            <a:r>
              <a:rPr lang="en-US" sz="1500" dirty="0"/>
              <a:t>(most information) and that we call Principal Components. </a:t>
            </a:r>
          </a:p>
          <a:p>
            <a:r>
              <a:rPr lang="en-US" sz="1500" dirty="0"/>
              <a:t>Eigenvalues are simply the coefficients attached to eigenvectors, which give the </a:t>
            </a:r>
            <a:r>
              <a:rPr lang="en-US" sz="1500" i="1" dirty="0"/>
              <a:t>amount of variance carried in each Principal Component</a:t>
            </a:r>
            <a:r>
              <a:rPr lang="en-US" sz="1500" dirty="0"/>
              <a:t>.</a:t>
            </a:r>
          </a:p>
          <a:p>
            <a:pPr algn="just"/>
            <a:r>
              <a:rPr lang="en-US" sz="1500" dirty="0">
                <a:sym typeface="+mn-ea"/>
              </a:rPr>
              <a:t>We construct a total of </a:t>
            </a:r>
            <a:r>
              <a:rPr lang="en-US" sz="1500" dirty="0" err="1">
                <a:sym typeface="+mn-ea"/>
              </a:rPr>
              <a:t>n</a:t>
            </a:r>
            <a:r>
              <a:rPr lang="en-US" sz="1500" dirty="0">
                <a:sym typeface="+mn-ea"/>
              </a:rPr>
              <a:t> principal components where </a:t>
            </a:r>
            <a:r>
              <a:rPr lang="en-US" sz="1500" dirty="0" err="1">
                <a:sym typeface="+mn-ea"/>
              </a:rPr>
              <a:t>n</a:t>
            </a:r>
            <a:r>
              <a:rPr lang="en-US" sz="1500" dirty="0">
                <a:sym typeface="+mn-ea"/>
              </a:rPr>
              <a:t> is the total number of dimensions of the dataset. </a:t>
            </a:r>
          </a:p>
          <a:p>
            <a:pPr algn="just"/>
            <a:r>
              <a:rPr lang="en-US" sz="1500" dirty="0">
                <a:sym typeface="+mn-ea"/>
              </a:rPr>
              <a:t>By sorting the Principal Components in order of their </a:t>
            </a:r>
            <a:r>
              <a:rPr lang="en-US" sz="1500" dirty="0" err="1">
                <a:sym typeface="+mn-ea"/>
              </a:rPr>
              <a:t>EigenValues</a:t>
            </a:r>
            <a:r>
              <a:rPr lang="en-US" sz="1500" dirty="0">
                <a:sym typeface="+mn-ea"/>
              </a:rPr>
              <a:t>, highest to lowest, you get the principal components in order of significance.</a:t>
            </a:r>
          </a:p>
          <a:p>
            <a:pPr algn="just"/>
            <a:r>
              <a:rPr lang="en-US" sz="1500" dirty="0">
                <a:sym typeface="+mn-ea"/>
              </a:rPr>
              <a:t>In the last step, we decide the number of Principal Components to keep and choose the ones of greater significance and construct a matrix of vectors that we call </a:t>
            </a:r>
            <a:r>
              <a:rPr lang="en-US" sz="1500" b="1" dirty="0">
                <a:sym typeface="+mn-ea"/>
              </a:rPr>
              <a:t>Feature Vectors</a:t>
            </a:r>
            <a:r>
              <a:rPr lang="en-US" sz="1500" dirty="0">
                <a:sym typeface="+mn-ea"/>
              </a:rPr>
              <a:t>. These are our features in the new lower dimensions.</a:t>
            </a:r>
          </a:p>
        </p:txBody>
      </p:sp>
      <p:sp>
        <p:nvSpPr>
          <p:cNvPr id="4" name="Slide Number Placeholder 3"/>
          <p:cNvSpPr>
            <a:spLocks noGrp="1"/>
          </p:cNvSpPr>
          <p:nvPr>
            <p:ph type="sldNum" sz="quarter" idx="12"/>
          </p:nvPr>
        </p:nvSpPr>
        <p:spPr/>
        <p:txBody>
          <a:bodyPr/>
          <a:lstStyle/>
          <a:p>
            <a:fld id="{FF44E38E-74CD-4CF8-8D30-E80885A8A93D}"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scatter plot</a:t>
            </a:r>
          </a:p>
        </p:txBody>
      </p:sp>
      <p:pic>
        <p:nvPicPr>
          <p:cNvPr id="4" name="Content Placeholder 3"/>
          <p:cNvPicPr>
            <a:picLocks noGrp="1" noChangeAspect="1"/>
          </p:cNvPicPr>
          <p:nvPr>
            <p:ph idx="1"/>
          </p:nvPr>
        </p:nvPicPr>
        <p:blipFill rotWithShape="1">
          <a:blip r:embed="rId2"/>
          <a:srcRect t="13474" r="59524" b="28044"/>
          <a:stretch>
            <a:fillRect/>
          </a:stretch>
        </p:blipFill>
        <p:spPr>
          <a:xfrm>
            <a:off x="1502229" y="2495005"/>
            <a:ext cx="9483634" cy="39841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Subtracting mean</a:t>
            </a:r>
          </a:p>
        </p:txBody>
      </p:sp>
      <p:pic>
        <p:nvPicPr>
          <p:cNvPr id="4" name="Content Placeholder 3"/>
          <p:cNvPicPr>
            <a:picLocks noGrp="1" noChangeAspect="1"/>
          </p:cNvPicPr>
          <p:nvPr>
            <p:ph idx="1"/>
          </p:nvPr>
        </p:nvPicPr>
        <p:blipFill rotWithShape="1">
          <a:blip r:embed="rId2"/>
          <a:srcRect t="4952" r="50953" b="25721"/>
          <a:stretch>
            <a:fillRect/>
          </a:stretch>
        </p:blipFill>
        <p:spPr>
          <a:xfrm>
            <a:off x="838200" y="2481943"/>
            <a:ext cx="10343606" cy="3749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Content Placeholder 3"/>
          <p:cNvPicPr>
            <a:picLocks noGrp="1" noChangeAspect="1"/>
          </p:cNvPicPr>
          <p:nvPr>
            <p:ph idx="1"/>
          </p:nvPr>
        </p:nvPicPr>
        <p:blipFill rotWithShape="1">
          <a:blip r:embed="rId2"/>
          <a:srcRect t="4566" r="51946" b="26107"/>
          <a:stretch>
            <a:fillRect/>
          </a:stretch>
        </p:blipFill>
        <p:spPr>
          <a:xfrm>
            <a:off x="838200" y="2468880"/>
            <a:ext cx="10291354" cy="3931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4952" r="51946" b="20298"/>
          <a:stretch>
            <a:fillRect/>
          </a:stretch>
        </p:blipFill>
        <p:spPr>
          <a:xfrm>
            <a:off x="838200" y="365125"/>
            <a:ext cx="10082349" cy="62054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a:t>
            </a:r>
          </a:p>
        </p:txBody>
      </p:sp>
      <p:pic>
        <p:nvPicPr>
          <p:cNvPr id="5" name="Content Placeholder 4"/>
          <p:cNvPicPr>
            <a:picLocks noGrp="1" noChangeAspect="1"/>
          </p:cNvPicPr>
          <p:nvPr>
            <p:ph idx="1"/>
          </p:nvPr>
        </p:nvPicPr>
        <p:blipFill rotWithShape="1">
          <a:blip r:embed="rId2"/>
          <a:srcRect t="19438" r="67797" b="36722"/>
          <a:stretch>
            <a:fillRect/>
          </a:stretch>
        </p:blipFill>
        <p:spPr>
          <a:xfrm>
            <a:off x="1450975" y="1853754"/>
            <a:ext cx="9603879" cy="3759255"/>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a:t>
            </a:r>
          </a:p>
        </p:txBody>
      </p:sp>
      <p:sp>
        <p:nvSpPr>
          <p:cNvPr id="3" name="Content Placeholder 2"/>
          <p:cNvSpPr>
            <a:spLocks noGrp="1"/>
          </p:cNvSpPr>
          <p:nvPr>
            <p:ph idx="1"/>
          </p:nvPr>
        </p:nvSpPr>
        <p:spPr/>
        <p:txBody>
          <a:bodyPr>
            <a:normAutofit fontScale="82500" lnSpcReduction="20000"/>
          </a:bodyPr>
          <a:lstStyle/>
          <a:p>
            <a:pPr algn="just"/>
            <a:r>
              <a:rPr lang="en-US" dirty="0"/>
              <a:t>Dimensionality reduction technique to help represent data in lower dimensions</a:t>
            </a:r>
          </a:p>
          <a:p>
            <a:pPr lvl="1" algn="just"/>
            <a:r>
              <a:rPr lang="en-US" dirty="0"/>
              <a:t>Helpful in visualizations and modeling</a:t>
            </a:r>
          </a:p>
          <a:p>
            <a:pPr lvl="1" algn="just"/>
            <a:r>
              <a:rPr lang="en-US" dirty="0"/>
              <a:t>Naturally comes at the expense of accuracy</a:t>
            </a:r>
          </a:p>
          <a:p>
            <a:pPr algn="just"/>
            <a:r>
              <a:rPr lang="en-US" dirty="0"/>
              <a:t>The goal is to transform high-dimensional datasets (having a large number of features) into a low-dimensional one (having a smaller number of features) without losing too much information. </a:t>
            </a:r>
          </a:p>
          <a:p>
            <a:pPr lvl="1" algn="just"/>
            <a:r>
              <a:rPr lang="en-US" dirty="0"/>
              <a:t>Datasets can include images or simple structured datasets. </a:t>
            </a:r>
          </a:p>
          <a:p>
            <a:pPr algn="just"/>
            <a:r>
              <a:rPr lang="en-US" dirty="0"/>
              <a:t>Deal with the curse of dimensionality, which results in complex models and difficulty in visualizing.</a:t>
            </a:r>
          </a:p>
          <a:p>
            <a:pPr algn="just"/>
            <a:r>
              <a:rPr lang="en-US" dirty="0"/>
              <a:t>Helps us to remove the </a:t>
            </a:r>
            <a:r>
              <a:rPr lang="en-US" b="1" dirty="0"/>
              <a:t>Multi-collinearity</a:t>
            </a:r>
            <a:r>
              <a:rPr lang="en-US" dirty="0"/>
              <a:t> situation in which some input features are correlated with each other and provide redundant information.</a:t>
            </a:r>
          </a:p>
          <a:p>
            <a:pPr algn="just"/>
            <a:r>
              <a:rPr lang="en-US" dirty="0">
                <a:sym typeface="+mn-ea"/>
              </a:rPr>
              <a:t>PCA - reduce the number of features/variables of a data set, while preserving as much information as possible</a:t>
            </a:r>
            <a:endParaRPr lang="en-US" dirty="0"/>
          </a:p>
          <a:p>
            <a:pPr algn="just"/>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Eigen values and eigen vectors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51579" y="2015732"/>
                <a:ext cx="9807824" cy="3907396"/>
              </a:xfrm>
            </p:spPr>
            <p:txBody>
              <a:bodyPr>
                <a:normAutofit fontScale="92500" lnSpcReduction="20000"/>
              </a:bodyPr>
              <a:lstStyle/>
              <a:p>
                <a:r>
                  <a:rPr lang="en-US" dirty="0"/>
                  <a:t>Calculate Eigen values using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cs typeface="Cambria Math" panose="02040503050406030204" charset="0"/>
                            </a:rPr>
                          </m:ctrlPr>
                        </m:dPr>
                        <m:e>
                          <m:r>
                            <a:rPr lang="en-US" i="1">
                              <a:latin typeface="Cambria Math" panose="02040503050406030204" charset="0"/>
                              <a:cs typeface="Cambria Math" panose="02040503050406030204" charset="0"/>
                            </a:rPr>
                            <m:t>𝐴</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𝜆</m:t>
                          </m:r>
                          <m:r>
                            <a:rPr lang="en-US" i="1">
                              <a:latin typeface="Cambria Math" panose="02040503050406030204" charset="0"/>
                              <a:cs typeface="Cambria Math" panose="02040503050406030204" charset="0"/>
                            </a:rPr>
                            <m:t>𝐼</m:t>
                          </m:r>
                        </m:e>
                      </m:d>
                      <m:r>
                        <a:rPr lang="en-US" i="1">
                          <a:latin typeface="Cambria Math" panose="02040503050406030204" charset="0"/>
                          <a:cs typeface="Cambria Math" panose="02040503050406030204" charset="0"/>
                        </a:rPr>
                        <m:t>=0</m:t>
                      </m:r>
                    </m:oMath>
                  </m:oMathPara>
                </a14:m>
                <a:endParaRPr lang="en-US" i="1" dirty="0">
                  <a:latin typeface="Cambria Math" panose="02040503050406030204" charset="0"/>
                  <a:cs typeface="Cambria Math" panose="02040503050406030204" charset="0"/>
                </a:endParaRPr>
              </a:p>
              <a:p>
                <a:r>
                  <a:rPr lang="en-US" dirty="0"/>
                  <a:t>where A is the covariance matrix</a:t>
                </a:r>
              </a:p>
              <a:p>
                <a14:m>
                  <m:oMath xmlns:m="http://schemas.openxmlformats.org/officeDocument/2006/math">
                    <m:sSub>
                      <m:sSubPr>
                        <m:ctrlPr>
                          <a:rPr lang="en-US" i="1">
                            <a:latin typeface="Cambria Math" panose="02040503050406030204" pitchFamily="18" charset="0"/>
                            <a:cs typeface="Cambria Math" panose="02040503050406030204" charset="0"/>
                          </a:rPr>
                        </m:ctrlPr>
                      </m:sSubPr>
                      <m:e>
                        <m:r>
                          <a:rPr lang="en-US" i="1">
                            <a:latin typeface="Cambria Math" panose="02040503050406030204" charset="0"/>
                            <a:cs typeface="Cambria Math" panose="02040503050406030204" charset="0"/>
                          </a:rPr>
                          <m:t>𝜆</m:t>
                        </m:r>
                      </m:e>
                      <m:sub>
                        <m:r>
                          <a:rPr lang="en-US" i="1">
                            <a:latin typeface="Cambria Math" panose="02040503050406030204" charset="0"/>
                            <a:cs typeface="Cambria Math" panose="02040503050406030204" charset="0"/>
                          </a:rPr>
                          <m:t>2</m:t>
                        </m:r>
                      </m:sub>
                    </m:sSub>
                    <m:r>
                      <a:rPr lang="en-US" i="1">
                        <a:latin typeface="Cambria Math" panose="02040503050406030204" charset="0"/>
                        <a:cs typeface="Cambria Math" panose="02040503050406030204" charset="0"/>
                      </a:rPr>
                      <m:t>=12.08</m:t>
                    </m:r>
                  </m:oMath>
                </a14:m>
                <a:endParaRPr lang="en-US" i="1" dirty="0">
                  <a:latin typeface="Cambria Math" panose="02040503050406030204" charset="0"/>
                  <a:cs typeface="Cambria Math" panose="02040503050406030204" charset="0"/>
                </a:endParaRPr>
              </a:p>
              <a:p>
                <a14:m>
                  <m:oMath xmlns:m="http://schemas.openxmlformats.org/officeDocument/2006/math">
                    <m:sSub>
                      <m:sSubPr>
                        <m:ctrlPr>
                          <a:rPr lang="en-US" i="1">
                            <a:latin typeface="Cambria Math" panose="02040503050406030204" pitchFamily="18" charset="0"/>
                            <a:cs typeface="Cambria Math" panose="02040503050406030204" charset="0"/>
                          </a:rPr>
                        </m:ctrlPr>
                      </m:sSubPr>
                      <m:e>
                        <m:r>
                          <a:rPr lang="en-US" i="1">
                            <a:latin typeface="Cambria Math" panose="02040503050406030204" charset="0"/>
                            <a:cs typeface="Cambria Math" panose="02040503050406030204" charset="0"/>
                          </a:rPr>
                          <m:t>𝜆</m:t>
                        </m:r>
                      </m:e>
                      <m:sub>
                        <m:r>
                          <a:rPr lang="en-US" i="1">
                            <a:latin typeface="Cambria Math" panose="02040503050406030204" charset="0"/>
                            <a:cs typeface="Cambria Math" panose="02040503050406030204" charset="0"/>
                          </a:rPr>
                          <m:t>1</m:t>
                        </m:r>
                      </m:sub>
                    </m:sSub>
                    <m:r>
                      <a:rPr lang="en-US" i="1">
                        <a:latin typeface="Cambria Math" panose="02040503050406030204" charset="0"/>
                        <a:cs typeface="Cambria Math" panose="02040503050406030204" charset="0"/>
                      </a:rPr>
                      <m:t>=0.32</m:t>
                    </m:r>
                  </m:oMath>
                </a14:m>
                <a:endParaRPr lang="en-US" i="1" dirty="0">
                  <a:latin typeface="Cambria Math" panose="02040503050406030204" charset="0"/>
                  <a:cs typeface="Cambria Math" panose="02040503050406030204" charset="0"/>
                </a:endParaRPr>
              </a:p>
              <a:p>
                <a:r>
                  <a:rPr lang="en-US" dirty="0"/>
                  <a:t>Find the eigen vectors using </a:t>
                </a:r>
              </a:p>
              <a:p>
                <a:pPr marL="0" indent="0" algn="ctr">
                  <a:buNone/>
                </a:pPr>
                <a14:m>
                  <m:oMath xmlns:m="http://schemas.openxmlformats.org/officeDocument/2006/math">
                    <m:r>
                      <a:rPr lang="en-US" i="1">
                        <a:latin typeface="Cambria Math" panose="02040503050406030204" charset="0"/>
                        <a:cs typeface="Cambria Math" panose="02040503050406030204" charset="0"/>
                      </a:rPr>
                      <m:t>𝐴</m:t>
                    </m:r>
                    <m:r>
                      <a:rPr lang="en-US" b="0" i="1" smtClean="0">
                        <a:latin typeface="Cambria Math" panose="02040503050406030204" pitchFamily="18" charset="0"/>
                        <a:cs typeface="Cambria Math" panose="02040503050406030204" charset="0"/>
                      </a:rPr>
                      <m:t>𝑋</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𝜆</m:t>
                    </m:r>
                    <m:r>
                      <a:rPr lang="en-US" b="0" i="1" smtClean="0">
                        <a:latin typeface="Cambria Math" panose="02040503050406030204" pitchFamily="18" charset="0"/>
                        <a:cs typeface="Cambria Math" panose="02040503050406030204" charset="0"/>
                      </a:rPr>
                      <m:t>𝑋</m:t>
                    </m:r>
                  </m:oMath>
                </a14:m>
                <a:r>
                  <a:rPr lang="en-US" i="1" dirty="0">
                    <a:latin typeface="Cambria Math" panose="02040503050406030204" charset="0"/>
                    <a:cs typeface="Cambria Math" panose="02040503050406030204" charset="0"/>
                  </a:rPr>
                  <a:t>  where </a:t>
                </a:r>
                <a14:m>
                  <m:oMath xmlns:m="http://schemas.openxmlformats.org/officeDocument/2006/math">
                    <m:r>
                      <a:rPr lang="en-US" i="1" dirty="0" smtClean="0">
                        <a:latin typeface="Cambria Math" panose="02040503050406030204" pitchFamily="18" charset="0"/>
                        <a:cs typeface="Cambria Math" panose="02040503050406030204" charset="0"/>
                      </a:rPr>
                      <m:t>𝑋</m:t>
                    </m:r>
                    <m:r>
                      <a:rPr lang="en-US" i="1" dirty="0" smtClean="0">
                        <a:latin typeface="Cambria Math" panose="02040503050406030204" pitchFamily="18" charset="0"/>
                        <a:cs typeface="Cambria Math" panose="02040503050406030204" charset="0"/>
                      </a:rPr>
                      <m:t>=</m:t>
                    </m:r>
                    <m:d>
                      <m:dPr>
                        <m:begChr m:val="["/>
                        <m:endChr m:val="]"/>
                        <m:ctrlPr>
                          <a:rPr lang="en-US" i="1">
                            <a:latin typeface="Cambria Math" panose="02040503050406030204" pitchFamily="18" charset="0"/>
                            <a:cs typeface="Cambria Math" panose="02040503050406030204" charset="0"/>
                          </a:rPr>
                        </m:ctrlPr>
                      </m:dPr>
                      <m:e>
                        <m:f>
                          <m:fPr>
                            <m:type m:val="noBar"/>
                            <m:ctrlPr>
                              <a:rPr lang="en-US" i="1">
                                <a:latin typeface="Cambria Math" panose="02040503050406030204" pitchFamily="18" charset="0"/>
                                <a:cs typeface="Cambria Math" panose="02040503050406030204" charset="0"/>
                              </a:rPr>
                            </m:ctrlPr>
                          </m:fPr>
                          <m:num>
                            <m:r>
                              <a:rPr lang="en-US" b="0" i="1" smtClean="0">
                                <a:latin typeface="Cambria Math" panose="02040503050406030204" pitchFamily="18" charset="0"/>
                                <a:cs typeface="Cambria Math" panose="02040503050406030204" charset="0"/>
                              </a:rPr>
                              <m:t>𝑥</m:t>
                            </m:r>
                          </m:num>
                          <m:den>
                            <m:r>
                              <a:rPr lang="en-US" b="0" i="1" smtClean="0">
                                <a:latin typeface="Cambria Math" panose="02040503050406030204" pitchFamily="18" charset="0"/>
                                <a:cs typeface="Cambria Math" panose="02040503050406030204" charset="0"/>
                              </a:rPr>
                              <m:t>𝑦</m:t>
                            </m:r>
                          </m:den>
                        </m:f>
                      </m:e>
                    </m:d>
                  </m:oMath>
                </a14:m>
                <a:endParaRPr lang="en-US" i="1" dirty="0">
                  <a:latin typeface="Cambria Math" panose="02040503050406030204" charset="0"/>
                  <a:cs typeface="Cambria Math" panose="02040503050406030204" charset="0"/>
                </a:endParaRPr>
              </a:p>
              <a:p>
                <a:pPr marL="0" indent="0">
                  <a:buNone/>
                </a:pPr>
                <a:r>
                  <a:rPr lang="en-US" i="1" dirty="0">
                    <a:latin typeface="Cambria Math" panose="02040503050406030204" charset="0"/>
                    <a:cs typeface="Cambria Math" panose="02040503050406030204" charset="0"/>
                  </a:rPr>
                  <a:t>For v2 eigen vector=&gt;    x is supposed to be 1 </a:t>
                </a:r>
              </a:p>
              <a:p>
                <a:pPr marL="0" indent="0">
                  <a:buNone/>
                </a:pPr>
                <a:r>
                  <a:rPr lang="en-US" i="1" dirty="0">
                    <a:latin typeface="Cambria Math" panose="02040503050406030204" charset="0"/>
                    <a:cs typeface="Cambria Math" panose="02040503050406030204" charset="0"/>
                  </a:rPr>
                  <a:t>For v1 eigen vector =&gt;  x is supposed to be -1</a:t>
                </a:r>
              </a:p>
              <a:p>
                <a:pPr marL="0" indent="0">
                  <a:buNone/>
                </a:pPr>
                <a:r>
                  <a:rPr lang="en-US" i="1" dirty="0">
                    <a:latin typeface="Cambria Math" panose="02040503050406030204" charset="0"/>
                    <a:cs typeface="Cambria Math" panose="02040503050406030204" charset="0"/>
                    <a:sym typeface="+mn-ea"/>
                  </a:rPr>
                  <a:t>v2 =</a:t>
                </a:r>
                <a14:m>
                  <m:oMath xmlns:m="http://schemas.openxmlformats.org/officeDocument/2006/math">
                    <m:r>
                      <a:rPr lang="en-US" b="0" i="1" smtClean="0">
                        <a:latin typeface="Cambria Math" panose="02040503050406030204" pitchFamily="18" charset="0"/>
                        <a:cs typeface="Cambria Math" panose="02040503050406030204" charset="0"/>
                      </a:rPr>
                      <m:t> </m:t>
                    </m:r>
                    <m:d>
                      <m:dPr>
                        <m:begChr m:val="["/>
                        <m:endChr m:val="]"/>
                        <m:ctrlPr>
                          <a:rPr lang="en-US" i="1">
                            <a:latin typeface="Cambria Math" panose="02040503050406030204" pitchFamily="18" charset="0"/>
                            <a:cs typeface="Cambria Math" panose="02040503050406030204" charset="0"/>
                          </a:rPr>
                        </m:ctrlPr>
                      </m:dPr>
                      <m:e>
                        <m:f>
                          <m:fPr>
                            <m:type m:val="noBar"/>
                            <m:ctrlPr>
                              <a:rPr lang="en-US" i="1" smtClean="0">
                                <a:latin typeface="Cambria Math" panose="02040503050406030204" pitchFamily="18" charset="0"/>
                                <a:cs typeface="Cambria Math" panose="02040503050406030204" charset="0"/>
                              </a:rPr>
                            </m:ctrlPr>
                          </m:fPr>
                          <m:num>
                            <m:r>
                              <a:rPr lang="en-US" i="1">
                                <a:latin typeface="Cambria Math" panose="02040503050406030204" charset="0"/>
                                <a:cs typeface="Cambria Math" panose="02040503050406030204" charset="0"/>
                              </a:rPr>
                              <m:t>0.</m:t>
                            </m:r>
                            <m:r>
                              <a:rPr lang="en-US" b="0" i="1" smtClean="0">
                                <a:latin typeface="Cambria Math" panose="02040503050406030204" pitchFamily="18" charset="0"/>
                                <a:cs typeface="Cambria Math" panose="02040503050406030204" charset="0"/>
                              </a:rPr>
                              <m:t>59</m:t>
                            </m:r>
                          </m:num>
                          <m:den>
                            <m:r>
                              <a:rPr lang="en-US" i="1">
                                <a:latin typeface="Cambria Math" panose="02040503050406030204" charset="0"/>
                                <a:cs typeface="Cambria Math" panose="02040503050406030204" charset="0"/>
                              </a:rPr>
                              <m:t>0.</m:t>
                            </m:r>
                            <m:r>
                              <a:rPr lang="en-US" b="0" i="1" smtClean="0">
                                <a:latin typeface="Cambria Math" panose="02040503050406030204" pitchFamily="18" charset="0"/>
                                <a:cs typeface="Cambria Math" panose="02040503050406030204" charset="0"/>
                              </a:rPr>
                              <m:t>81</m:t>
                            </m:r>
                          </m:den>
                        </m:f>
                      </m:e>
                    </m:d>
                  </m:oMath>
                </a14:m>
                <a:r>
                  <a:rPr lang="en-US" i="1" dirty="0">
                    <a:latin typeface="Cambria Math" panose="02040503050406030204" charset="0"/>
                    <a:cs typeface="Cambria Math" panose="02040503050406030204" charset="0"/>
                  </a:rPr>
                  <a:t> , </a:t>
                </a:r>
                <a:r>
                  <a:rPr lang="en-US" i="1" dirty="0">
                    <a:latin typeface="Cambria Math" panose="02040503050406030204" charset="0"/>
                    <a:cs typeface="Cambria Math" panose="02040503050406030204" charset="0"/>
                    <a:sym typeface="+mn-ea"/>
                  </a:rPr>
                  <a:t>v1 = </a:t>
                </a:r>
                <a14:m>
                  <m:oMath xmlns:m="http://schemas.openxmlformats.org/officeDocument/2006/math">
                    <m:d>
                      <m:dPr>
                        <m:begChr m:val="["/>
                        <m:endChr m:val="]"/>
                        <m:ctrlPr>
                          <a:rPr lang="en-US" i="1">
                            <a:latin typeface="Cambria Math" panose="02040503050406030204" pitchFamily="18" charset="0"/>
                            <a:cs typeface="Cambria Math" panose="02040503050406030204" charset="0"/>
                          </a:rPr>
                        </m:ctrlPr>
                      </m:dPr>
                      <m:e>
                        <m:f>
                          <m:fPr>
                            <m:type m:val="noBar"/>
                            <m:ctrlPr>
                              <a:rPr lang="en-US" i="1">
                                <a:latin typeface="Cambria Math" panose="02040503050406030204" pitchFamily="18" charset="0"/>
                                <a:cs typeface="Cambria Math" panose="02040503050406030204" charset="0"/>
                              </a:rPr>
                            </m:ctrlPr>
                          </m:fPr>
                          <m:num>
                            <m:r>
                              <a:rPr lang="en-US" b="0" i="1" smtClean="0">
                                <a:latin typeface="Cambria Math" panose="02040503050406030204" pitchFamily="18" charset="0"/>
                                <a:cs typeface="Cambria Math" panose="02040503050406030204" charset="0"/>
                              </a:rPr>
                              <m:t>−</m:t>
                            </m:r>
                            <m:r>
                              <a:rPr lang="en-US" i="1">
                                <a:latin typeface="Cambria Math" panose="02040503050406030204" charset="0"/>
                                <a:cs typeface="Cambria Math" panose="02040503050406030204" charset="0"/>
                              </a:rPr>
                              <m:t>0.8</m:t>
                            </m:r>
                            <m:r>
                              <a:rPr lang="en-US" b="0" i="1" smtClean="0">
                                <a:latin typeface="Cambria Math" panose="02040503050406030204" pitchFamily="18" charset="0"/>
                                <a:cs typeface="Cambria Math" panose="02040503050406030204" charset="0"/>
                              </a:rPr>
                              <m:t>1</m:t>
                            </m:r>
                          </m:num>
                          <m:den>
                            <m:r>
                              <a:rPr lang="en-US" i="1">
                                <a:latin typeface="Cambria Math" panose="02040503050406030204" charset="0"/>
                                <a:cs typeface="Cambria Math" panose="02040503050406030204" charset="0"/>
                              </a:rPr>
                              <m:t>0.59</m:t>
                            </m:r>
                          </m:den>
                        </m:f>
                      </m:e>
                    </m:d>
                  </m:oMath>
                </a14:m>
                <a:endParaRPr lang="en-US" i="1" dirty="0">
                  <a:latin typeface="Cambria Math" panose="02040503050406030204" charset="0"/>
                  <a:cs typeface="Cambria Math" panose="02040503050406030204" charset="0"/>
                </a:endParaRPr>
              </a:p>
              <a:p>
                <a:pPr marL="0" indent="0">
                  <a:buNone/>
                </a:pPr>
                <a:endParaRPr lang="en-US" i="1" dirty="0">
                  <a:latin typeface="Cambria Math" panose="02040503050406030204" charset="0"/>
                  <a:cs typeface="Cambria Math" panose="02040503050406030204" charset="0"/>
                </a:endParaRP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51579" y="2015732"/>
                <a:ext cx="9807824" cy="3907396"/>
              </a:xfrm>
              <a:blipFill>
                <a:blip r:embed="rId2"/>
                <a:stretch>
                  <a:fillRect l="-808" t="-3588" b="-6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F44E38E-74CD-4CF8-8D30-E80885A8A93D}"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 vector: unit length vector</a:t>
            </a:r>
          </a:p>
        </p:txBody>
      </p:sp>
      <p:sp>
        <p:nvSpPr>
          <p:cNvPr id="4" name="Slide Number Placeholder 3"/>
          <p:cNvSpPr>
            <a:spLocks noGrp="1"/>
          </p:cNvSpPr>
          <p:nvPr>
            <p:ph type="sldNum" sz="quarter" idx="12"/>
          </p:nvPr>
        </p:nvSpPr>
        <p:spPr/>
        <p:txBody>
          <a:bodyPr/>
          <a:lstStyle/>
          <a:p>
            <a:fld id="{FF44E38E-74CD-4CF8-8D30-E80885A8A93D}" type="slidenum">
              <a:rPr lang="en-US" smtClean="0"/>
              <a:t>21</a:t>
            </a:fld>
            <a:endParaRPr lang="en-US"/>
          </a:p>
        </p:txBody>
      </p:sp>
      <p:pic>
        <p:nvPicPr>
          <p:cNvPr id="7" name="Content Placeholder 4"/>
          <p:cNvPicPr>
            <a:picLocks noChangeAspect="1"/>
          </p:cNvPicPr>
          <p:nvPr/>
        </p:nvPicPr>
        <p:blipFill rotWithShape="1">
          <a:blip r:embed="rId2"/>
          <a:srcRect l="15359" r="51246" b="49052"/>
          <a:stretch>
            <a:fillRect/>
          </a:stretch>
        </p:blipFill>
        <p:spPr>
          <a:xfrm>
            <a:off x="3312795" y="2283773"/>
            <a:ext cx="5013325" cy="2453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Sort by eigen values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i="1" dirty="0">
                  <a:latin typeface="Cambria Math" panose="02040503050406030204" charset="0"/>
                  <a:cs typeface="Cambria Math" panose="0204050305040603020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charset="0"/>
                            </a:rPr>
                          </m:ctrlPr>
                        </m:sSubPr>
                        <m:e>
                          <m:r>
                            <a:rPr lang="en-US" i="1">
                              <a:latin typeface="Cambria Math" panose="02040503050406030204" charset="0"/>
                              <a:cs typeface="Cambria Math" panose="02040503050406030204" charset="0"/>
                            </a:rPr>
                            <m:t>𝜆</m:t>
                          </m:r>
                        </m:e>
                        <m:sub>
                          <m:r>
                            <a:rPr lang="en-US" b="0" i="1" smtClean="0">
                              <a:latin typeface="Cambria Math" panose="02040503050406030204" pitchFamily="18" charset="0"/>
                              <a:cs typeface="Cambria Math" panose="02040503050406030204" charset="0"/>
                            </a:rPr>
                            <m:t>2</m:t>
                          </m:r>
                        </m:sub>
                      </m:sSub>
                      <m:r>
                        <a:rPr lang="en-US" i="1">
                          <a:latin typeface="Cambria Math" panose="02040503050406030204" charset="0"/>
                          <a:cs typeface="Cambria Math" panose="02040503050406030204" charset="0"/>
                        </a:rPr>
                        <m:t>=12.08</m:t>
                      </m:r>
                    </m:oMath>
                  </m:oMathPara>
                </a14:m>
                <a:endParaRPr lang="en-US" i="1" dirty="0">
                  <a:latin typeface="Cambria Math" panose="02040503050406030204" charset="0"/>
                  <a:cs typeface="Cambria Math" panose="0204050305040603020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charset="0"/>
                            </a:rPr>
                          </m:ctrlPr>
                        </m:sSubPr>
                        <m:e>
                          <m:r>
                            <a:rPr lang="en-US" i="1">
                              <a:latin typeface="Cambria Math" panose="02040503050406030204" charset="0"/>
                              <a:cs typeface="Cambria Math" panose="02040503050406030204" charset="0"/>
                            </a:rPr>
                            <m:t>𝜆</m:t>
                          </m:r>
                        </m:e>
                        <m:sub>
                          <m:r>
                            <a:rPr lang="en-US" b="0" i="1" smtClean="0">
                              <a:latin typeface="Cambria Math" panose="02040503050406030204" pitchFamily="18" charset="0"/>
                              <a:cs typeface="Cambria Math" panose="02040503050406030204" charset="0"/>
                            </a:rPr>
                            <m:t>1</m:t>
                          </m:r>
                        </m:sub>
                      </m:sSub>
                      <m:r>
                        <a:rPr lang="en-US" i="1">
                          <a:latin typeface="Cambria Math" panose="02040503050406030204" charset="0"/>
                          <a:cs typeface="Cambria Math" panose="02040503050406030204" charset="0"/>
                        </a:rPr>
                        <m:t>=0.32</m:t>
                      </m:r>
                    </m:oMath>
                  </m:oMathPara>
                </a14:m>
                <a:endParaRPr lang="en-US" i="1" dirty="0">
                  <a:latin typeface="Cambria Math" panose="02040503050406030204" charset="0"/>
                  <a:cs typeface="Cambria Math" panose="02040503050406030204" charset="0"/>
                </a:endParaRPr>
              </a:p>
              <a:p>
                <a:endParaRPr lang="en-US" dirty="0"/>
              </a:p>
              <a:p>
                <a:r>
                  <a:rPr lang="en-US" dirty="0"/>
                  <a:t>Eigen matrix</a:t>
                </a:r>
              </a:p>
              <a:p>
                <a:pPr marL="0" indent="0">
                  <a:buNone/>
                </a:pPr>
                <a:r>
                  <a:rPr lang="en-US" i="1" dirty="0">
                    <a:latin typeface="Cambria Math" panose="02040503050406030204" charset="0"/>
                    <a:cs typeface="Cambria Math" panose="02040503050406030204" charset="0"/>
                    <a:sym typeface="+mn-ea"/>
                  </a:rPr>
                  <a:t>			v=</a:t>
                </a:r>
                <a14:m>
                  <m:oMath xmlns:m="http://schemas.openxmlformats.org/officeDocument/2006/math">
                    <m:d>
                      <m:dPr>
                        <m:begChr m:val="["/>
                        <m:endChr m:val="]"/>
                        <m:ctrlPr>
                          <a:rPr lang="en-US" i="1">
                            <a:latin typeface="Cambria Math" panose="02040503050406030204" pitchFamily="18" charset="0"/>
                            <a:cs typeface="Cambria Math" panose="02040503050406030204" charset="0"/>
                          </a:rPr>
                        </m:ctrlPr>
                      </m:dPr>
                      <m:e>
                        <m:f>
                          <m:fPr>
                            <m:type m:val="noBar"/>
                            <m:ctrlPr>
                              <a:rPr lang="en-US" i="1">
                                <a:latin typeface="Cambria Math" panose="02040503050406030204" pitchFamily="18" charset="0"/>
                                <a:cs typeface="Cambria Math" panose="02040503050406030204" charset="0"/>
                              </a:rPr>
                            </m:ctrlPr>
                          </m:fPr>
                          <m:num>
                            <m:r>
                              <a:rPr lang="en-US" i="1">
                                <a:latin typeface="Cambria Math" panose="02040503050406030204" charset="0"/>
                                <a:cs typeface="Cambria Math" panose="02040503050406030204" charset="0"/>
                              </a:rPr>
                              <m:t>0.59</m:t>
                            </m:r>
                          </m:num>
                          <m:den>
                            <m:r>
                              <a:rPr lang="en-US" i="1">
                                <a:latin typeface="Cambria Math" panose="02040503050406030204" charset="0"/>
                              </a:rPr>
                              <m:t>0.81</m:t>
                            </m:r>
                          </m:den>
                        </m:f>
                        <m:r>
                          <a:rPr lang="en-US" i="1">
                            <a:latin typeface="Cambria Math" panose="02040503050406030204" charset="0"/>
                          </a:rPr>
                          <m:t>   </m:t>
                        </m:r>
                        <m:f>
                          <m:fPr>
                            <m:type m:val="noBar"/>
                            <m:ctrlPr>
                              <a:rPr lang="en-US" i="1">
                                <a:latin typeface="Cambria Math" panose="02040503050406030204" pitchFamily="18" charset="0"/>
                                <a:cs typeface="Cambria Math" panose="02040503050406030204" charset="0"/>
                              </a:rPr>
                            </m:ctrlPr>
                          </m:fPr>
                          <m:num>
                            <m:r>
                              <a:rPr lang="en-US" i="1">
                                <a:latin typeface="Cambria Math" panose="02040503050406030204" charset="0"/>
                                <a:cs typeface="Cambria Math" panose="02040503050406030204" charset="0"/>
                              </a:rPr>
                              <m:t>−0.81</m:t>
                            </m:r>
                          </m:num>
                          <m:den>
                            <m:r>
                              <a:rPr lang="en-US" i="1">
                                <a:latin typeface="Cambria Math" panose="02040503050406030204" charset="0"/>
                                <a:cs typeface="Cambria Math" panose="02040503050406030204" charset="0"/>
                              </a:rPr>
                              <m:t>0.59</m:t>
                            </m:r>
                          </m:den>
                        </m:f>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F44E38E-74CD-4CF8-8D30-E80885A8A93D}"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COMPONENTS Calculation</a:t>
            </a:r>
          </a:p>
        </p:txBody>
      </p:sp>
      <p:pic>
        <p:nvPicPr>
          <p:cNvPr id="8" name="Content Placeholder 7"/>
          <p:cNvPicPr>
            <a:picLocks noGrp="1" noChangeAspect="1"/>
          </p:cNvPicPr>
          <p:nvPr>
            <p:ph idx="1"/>
          </p:nvPr>
        </p:nvPicPr>
        <p:blipFill rotWithShape="1">
          <a:blip r:embed="rId2"/>
          <a:srcRect l="-1" t="5843" r="51711" b="23835"/>
          <a:stretch/>
        </p:blipFill>
        <p:spPr>
          <a:xfrm>
            <a:off x="2307506" y="2646218"/>
            <a:ext cx="7404530" cy="3458554"/>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5" name="Content Placeholder 4"/>
          <p:cNvPicPr>
            <a:picLocks noGrp="1" noChangeAspect="1"/>
          </p:cNvPicPr>
          <p:nvPr>
            <p:ph idx="1"/>
          </p:nvPr>
        </p:nvPicPr>
        <p:blipFill rotWithShape="1">
          <a:blip r:embed="rId2"/>
          <a:srcRect t="5273" r="51450" b="21215"/>
          <a:stretch/>
        </p:blipFill>
        <p:spPr>
          <a:xfrm>
            <a:off x="2141252" y="2535381"/>
            <a:ext cx="7909496" cy="3841233"/>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 the principle components</a:t>
            </a:r>
          </a:p>
        </p:txBody>
      </p:sp>
      <p:pic>
        <p:nvPicPr>
          <p:cNvPr id="5" name="Content Placeholder 4"/>
          <p:cNvPicPr>
            <a:picLocks noGrp="1" noChangeAspect="1"/>
          </p:cNvPicPr>
          <p:nvPr>
            <p:ph idx="1"/>
          </p:nvPr>
        </p:nvPicPr>
        <p:blipFill rotWithShape="1">
          <a:blip r:embed="rId2"/>
          <a:srcRect t="4375" r="51018" b="17896"/>
          <a:stretch/>
        </p:blipFill>
        <p:spPr>
          <a:xfrm>
            <a:off x="2475711" y="2419462"/>
            <a:ext cx="7240577" cy="3685310"/>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BB90-EBCD-4436-8DCE-8873AED02F8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41ECD359-599A-4B5B-B13F-0ABC0705D34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64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520915" y="241112"/>
            <a:ext cx="4531057" cy="6041410"/>
          </a:xfrm>
          <a:effectLst>
            <a:glow>
              <a:schemeClr val="accent1">
                <a:alpha val="40000"/>
              </a:schemeClr>
            </a:glow>
            <a:outerShdw blurRad="50800" dist="50800" dir="5400000" algn="ctr" rotWithShape="0">
              <a:srgbClr val="000000"/>
            </a:outerShdw>
          </a:effectLst>
        </p:spPr>
      </p:pic>
      <p:sp>
        <p:nvSpPr>
          <p:cNvPr id="4" name="Slide Number Placeholder 3">
            <a:extLst>
              <a:ext uri="{FF2B5EF4-FFF2-40B4-BE49-F238E27FC236}">
                <a16:creationId xmlns:a16="http://schemas.microsoft.com/office/drawing/2014/main" id="{02235099-999A-48D8-876B-AFF90B7AE11B}"/>
              </a:ext>
            </a:extLst>
          </p:cNvPr>
          <p:cNvSpPr>
            <a:spLocks noGrp="1"/>
          </p:cNvSpPr>
          <p:nvPr>
            <p:ph type="sldNum" sz="quarter" idx="12"/>
          </p:nvPr>
        </p:nvSpPr>
        <p:spPr/>
        <p:txBody>
          <a:bodyPr/>
          <a:lstStyle/>
          <a:p>
            <a:fld id="{FF44E38E-74CD-4CF8-8D30-E80885A8A93D}" type="slidenum">
              <a:rPr lang="en-US" smtClean="0"/>
              <a:t>26</a:t>
            </a:fld>
            <a:endParaRPr lang="en-US"/>
          </a:p>
        </p:txBody>
      </p:sp>
    </p:spTree>
    <p:extLst>
      <p:ext uri="{BB962C8B-B14F-4D97-AF65-F5344CB8AC3E}">
        <p14:creationId xmlns:p14="http://schemas.microsoft.com/office/powerpoint/2010/main" val="199861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1D1607-BB4A-46C1-A78A-D1EC7A3CDD73}"/>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72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180556" y="837866"/>
            <a:ext cx="6909690" cy="5182267"/>
          </a:xfrm>
          <a:scene3d>
            <a:camera prst="orthographicFront">
              <a:rot lat="0" lon="0" rev="5400000"/>
            </a:camera>
            <a:lightRig rig="threePt" dir="t"/>
          </a:scene3d>
        </p:spPr>
      </p:pic>
      <p:sp>
        <p:nvSpPr>
          <p:cNvPr id="4" name="Slide Number Placeholder 3">
            <a:extLst>
              <a:ext uri="{FF2B5EF4-FFF2-40B4-BE49-F238E27FC236}">
                <a16:creationId xmlns:a16="http://schemas.microsoft.com/office/drawing/2014/main" id="{6F274BAB-B4A3-4EB3-A94A-32B6256E8608}"/>
              </a:ext>
            </a:extLst>
          </p:cNvPr>
          <p:cNvSpPr>
            <a:spLocks noGrp="1"/>
          </p:cNvSpPr>
          <p:nvPr>
            <p:ph type="sldNum" sz="quarter" idx="12"/>
          </p:nvPr>
        </p:nvSpPr>
        <p:spPr/>
        <p:txBody>
          <a:bodyPr/>
          <a:lstStyle/>
          <a:p>
            <a:fld id="{FF44E38E-74CD-4CF8-8D30-E80885A8A93D}" type="slidenum">
              <a:rPr lang="en-US" smtClean="0"/>
              <a:t>27</a:t>
            </a:fld>
            <a:endParaRPr lang="en-US"/>
          </a:p>
        </p:txBody>
      </p:sp>
    </p:spTree>
    <p:extLst>
      <p:ext uri="{BB962C8B-B14F-4D97-AF65-F5344CB8AC3E}">
        <p14:creationId xmlns:p14="http://schemas.microsoft.com/office/powerpoint/2010/main" val="329596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FFAA-1A9B-4222-92FC-A38C482D459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916EB30-D7BD-4A4C-ADE9-E49D04BB0583}"/>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81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214304" y="1078173"/>
            <a:ext cx="5464221" cy="4098166"/>
          </a:xfrm>
          <a:scene3d>
            <a:camera prst="orthographicFront">
              <a:rot lat="0" lon="0" rev="5400000"/>
            </a:camera>
            <a:lightRig rig="threePt" dir="t"/>
          </a:scene3d>
        </p:spPr>
      </p:pic>
      <p:sp>
        <p:nvSpPr>
          <p:cNvPr id="4" name="Slide Number Placeholder 3">
            <a:extLst>
              <a:ext uri="{FF2B5EF4-FFF2-40B4-BE49-F238E27FC236}">
                <a16:creationId xmlns:a16="http://schemas.microsoft.com/office/drawing/2014/main" id="{C8DB4095-132A-430C-A248-D1516E02FE94}"/>
              </a:ext>
            </a:extLst>
          </p:cNvPr>
          <p:cNvSpPr>
            <a:spLocks noGrp="1"/>
          </p:cNvSpPr>
          <p:nvPr>
            <p:ph type="sldNum" sz="quarter" idx="12"/>
          </p:nvPr>
        </p:nvSpPr>
        <p:spPr/>
        <p:txBody>
          <a:bodyPr/>
          <a:lstStyle/>
          <a:p>
            <a:fld id="{FF44E38E-74CD-4CF8-8D30-E80885A8A93D}" type="slidenum">
              <a:rPr lang="en-US" smtClean="0"/>
              <a:t>28</a:t>
            </a:fld>
            <a:endParaRPr lang="en-US"/>
          </a:p>
        </p:txBody>
      </p:sp>
    </p:spTree>
    <p:extLst>
      <p:ext uri="{BB962C8B-B14F-4D97-AF65-F5344CB8AC3E}">
        <p14:creationId xmlns:p14="http://schemas.microsoft.com/office/powerpoint/2010/main" val="48746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B22D-355B-40CE-80E8-1E25A6784B7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1CA324B3-44B9-400E-A22B-884289ED9FD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75000"/>
                    </a14:imgEffect>
                    <a14:imgEffect>
                      <a14:brightnessContrast bright="20000" contrast="57000"/>
                    </a14:imgEffect>
                  </a14:imgLayer>
                </a14:imgProps>
              </a:ext>
              <a:ext uri="{28A0092B-C50C-407E-A947-70E740481C1C}">
                <a14:useLocalDpi xmlns:a14="http://schemas.microsoft.com/office/drawing/2010/main" val="0"/>
              </a:ext>
            </a:extLst>
          </a:blip>
          <a:stretch>
            <a:fillRect/>
          </a:stretch>
        </p:blipFill>
        <p:spPr>
          <a:xfrm>
            <a:off x="3840430" y="313783"/>
            <a:ext cx="3993383" cy="5324512"/>
          </a:xfrm>
        </p:spPr>
      </p:pic>
      <p:sp>
        <p:nvSpPr>
          <p:cNvPr id="4" name="Slide Number Placeholder 3">
            <a:extLst>
              <a:ext uri="{FF2B5EF4-FFF2-40B4-BE49-F238E27FC236}">
                <a16:creationId xmlns:a16="http://schemas.microsoft.com/office/drawing/2014/main" id="{46D792A3-D1F6-4E8B-B734-DF42FFADF1A3}"/>
              </a:ext>
            </a:extLst>
          </p:cNvPr>
          <p:cNvSpPr>
            <a:spLocks noGrp="1"/>
          </p:cNvSpPr>
          <p:nvPr>
            <p:ph type="sldNum" sz="quarter" idx="12"/>
          </p:nvPr>
        </p:nvSpPr>
        <p:spPr/>
        <p:txBody>
          <a:bodyPr/>
          <a:lstStyle/>
          <a:p>
            <a:fld id="{FF44E38E-74CD-4CF8-8D30-E80885A8A93D}" type="slidenum">
              <a:rPr lang="en-US" smtClean="0"/>
              <a:t>29</a:t>
            </a:fld>
            <a:endParaRPr lang="en-US"/>
          </a:p>
        </p:txBody>
      </p:sp>
    </p:spTree>
    <p:extLst>
      <p:ext uri="{BB962C8B-B14F-4D97-AF65-F5344CB8AC3E}">
        <p14:creationId xmlns:p14="http://schemas.microsoft.com/office/powerpoint/2010/main" val="299438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PCA WORKS</a:t>
            </a:r>
          </a:p>
        </p:txBody>
      </p:sp>
      <p:pic>
        <p:nvPicPr>
          <p:cNvPr id="5" name="Content Placeholder 6"/>
          <p:cNvPicPr>
            <a:picLocks noGrp="1" noChangeAspect="1"/>
          </p:cNvPicPr>
          <p:nvPr>
            <p:ph idx="1"/>
          </p:nvPr>
        </p:nvPicPr>
        <p:blipFill>
          <a:blip r:embed="rId2"/>
          <a:stretch>
            <a:fillRect/>
          </a:stretch>
        </p:blipFill>
        <p:spPr>
          <a:xfrm>
            <a:off x="6158439" y="247022"/>
            <a:ext cx="3233755" cy="5892521"/>
          </a:xfrm>
          <a:prstGeom prst="rect">
            <a:avLst/>
          </a:prstGeom>
        </p:spPr>
      </p:pic>
      <p:sp>
        <p:nvSpPr>
          <p:cNvPr id="4" name="Slide Number Placeholder 3"/>
          <p:cNvSpPr>
            <a:spLocks noGrp="1"/>
          </p:cNvSpPr>
          <p:nvPr>
            <p:ph type="sldNum" sz="quarter" idx="12"/>
          </p:nvPr>
        </p:nvSpPr>
        <p:spPr/>
        <p:txBody>
          <a:bodyPr/>
          <a:lstStyle/>
          <a:p>
            <a:fld id="{FF44E38E-74CD-4CF8-8D30-E80885A8A93D}"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75C4-0B65-43FC-A5A2-D4EE544EC9B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C81B75C-8C63-4C88-9352-A8A5CFE172F4}"/>
              </a:ext>
            </a:extLst>
          </p:cNvPr>
          <p:cNvPicPr>
            <a:picLocks noGrp="1" noChangeAspect="1"/>
          </p:cNvPicPr>
          <p:nvPr>
            <p:ph idx="1"/>
          </p:nvPr>
        </p:nvPicPr>
        <p:blipFill>
          <a:blip r:embed="rId2"/>
          <a:stretch>
            <a:fillRect/>
          </a:stretch>
        </p:blipFill>
        <p:spPr>
          <a:xfrm>
            <a:off x="2296954" y="2240822"/>
            <a:ext cx="7399388" cy="1906330"/>
          </a:xfrm>
        </p:spPr>
      </p:pic>
      <p:sp>
        <p:nvSpPr>
          <p:cNvPr id="4" name="Slide Number Placeholder 3">
            <a:extLst>
              <a:ext uri="{FF2B5EF4-FFF2-40B4-BE49-F238E27FC236}">
                <a16:creationId xmlns:a16="http://schemas.microsoft.com/office/drawing/2014/main" id="{03F83428-359C-46E8-81CB-A8BF361536A5}"/>
              </a:ext>
            </a:extLst>
          </p:cNvPr>
          <p:cNvSpPr>
            <a:spLocks noGrp="1"/>
          </p:cNvSpPr>
          <p:nvPr>
            <p:ph type="sldNum" sz="quarter" idx="12"/>
          </p:nvPr>
        </p:nvSpPr>
        <p:spPr/>
        <p:txBody>
          <a:bodyPr/>
          <a:lstStyle/>
          <a:p>
            <a:fld id="{FF44E38E-74CD-4CF8-8D30-E80885A8A93D}" type="slidenum">
              <a:rPr lang="en-US" smtClean="0"/>
              <a:t>30</a:t>
            </a:fld>
            <a:endParaRPr lang="en-US"/>
          </a:p>
        </p:txBody>
      </p:sp>
    </p:spTree>
    <p:extLst>
      <p:ext uri="{BB962C8B-B14F-4D97-AF65-F5344CB8AC3E}">
        <p14:creationId xmlns:p14="http://schemas.microsoft.com/office/powerpoint/2010/main" val="222057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6B48-FCC4-4B04-8CFD-F271A90526A2}"/>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B9CDCAE-DCFB-4078-8E7F-2A60DB60568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61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666801" y="1050762"/>
            <a:ext cx="5641229" cy="4230922"/>
          </a:xfrm>
          <a:scene3d>
            <a:camera prst="orthographicFront">
              <a:rot lat="0" lon="0" rev="5400000"/>
            </a:camera>
            <a:lightRig rig="threePt" dir="t"/>
          </a:scene3d>
        </p:spPr>
      </p:pic>
      <p:sp>
        <p:nvSpPr>
          <p:cNvPr id="4" name="Slide Number Placeholder 3">
            <a:extLst>
              <a:ext uri="{FF2B5EF4-FFF2-40B4-BE49-F238E27FC236}">
                <a16:creationId xmlns:a16="http://schemas.microsoft.com/office/drawing/2014/main" id="{A66C864C-6BA6-4F1B-9FFC-F4DBC9336104}"/>
              </a:ext>
            </a:extLst>
          </p:cNvPr>
          <p:cNvSpPr>
            <a:spLocks noGrp="1"/>
          </p:cNvSpPr>
          <p:nvPr>
            <p:ph type="sldNum" sz="quarter" idx="12"/>
          </p:nvPr>
        </p:nvSpPr>
        <p:spPr/>
        <p:txBody>
          <a:bodyPr/>
          <a:lstStyle/>
          <a:p>
            <a:fld id="{FF44E38E-74CD-4CF8-8D30-E80885A8A93D}" type="slidenum">
              <a:rPr lang="en-US" smtClean="0"/>
              <a:t>31</a:t>
            </a:fld>
            <a:endParaRPr lang="en-US"/>
          </a:p>
        </p:txBody>
      </p:sp>
    </p:spTree>
    <p:extLst>
      <p:ext uri="{BB962C8B-B14F-4D97-AF65-F5344CB8AC3E}">
        <p14:creationId xmlns:p14="http://schemas.microsoft.com/office/powerpoint/2010/main" val="326897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05BA-E54D-48D2-A93E-D896568E983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1588C7BB-7ADD-4D54-9E9D-30BA76D8A106}"/>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87000"/>
                    </a14:imgEffect>
                    <a14:imgEffect>
                      <a14:brightnessContrast bright="20000" contrast="18000"/>
                    </a14:imgEffect>
                  </a14:imgLayer>
                </a14:imgProps>
              </a:ext>
              <a:ext uri="{28A0092B-C50C-407E-A947-70E740481C1C}">
                <a14:useLocalDpi xmlns:a14="http://schemas.microsoft.com/office/drawing/2010/main" val="0"/>
              </a:ext>
            </a:extLst>
          </a:blip>
          <a:stretch>
            <a:fillRect/>
          </a:stretch>
        </p:blipFill>
        <p:spPr>
          <a:xfrm>
            <a:off x="3380198" y="924304"/>
            <a:ext cx="5609672" cy="4207254"/>
          </a:xfrm>
          <a:scene3d>
            <a:camera prst="orthographicFront">
              <a:rot lat="0" lon="0" rev="5400000"/>
            </a:camera>
            <a:lightRig rig="threePt" dir="t"/>
          </a:scene3d>
        </p:spPr>
      </p:pic>
      <p:sp>
        <p:nvSpPr>
          <p:cNvPr id="4" name="Slide Number Placeholder 3">
            <a:extLst>
              <a:ext uri="{FF2B5EF4-FFF2-40B4-BE49-F238E27FC236}">
                <a16:creationId xmlns:a16="http://schemas.microsoft.com/office/drawing/2014/main" id="{C16E16B7-83D8-4359-92D2-3545D78A1CFC}"/>
              </a:ext>
            </a:extLst>
          </p:cNvPr>
          <p:cNvSpPr>
            <a:spLocks noGrp="1"/>
          </p:cNvSpPr>
          <p:nvPr>
            <p:ph type="sldNum" sz="quarter" idx="12"/>
          </p:nvPr>
        </p:nvSpPr>
        <p:spPr/>
        <p:txBody>
          <a:bodyPr/>
          <a:lstStyle/>
          <a:p>
            <a:fld id="{FF44E38E-74CD-4CF8-8D30-E80885A8A93D}" type="slidenum">
              <a:rPr lang="en-US" smtClean="0"/>
              <a:t>32</a:t>
            </a:fld>
            <a:endParaRPr lang="en-US"/>
          </a:p>
        </p:txBody>
      </p:sp>
    </p:spTree>
    <p:extLst>
      <p:ext uri="{BB962C8B-B14F-4D97-AF65-F5344CB8AC3E}">
        <p14:creationId xmlns:p14="http://schemas.microsoft.com/office/powerpoint/2010/main" val="3867643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457D-3141-47DF-9017-D076D1117CF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9E830B4-F082-4BA1-B39D-890A9B1AEC3A}"/>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63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796241" y="1050761"/>
            <a:ext cx="5568442" cy="4176332"/>
          </a:xfrm>
          <a:scene3d>
            <a:camera prst="orthographicFront">
              <a:rot lat="0" lon="0" rev="5400000"/>
            </a:camera>
            <a:lightRig rig="threePt" dir="t"/>
          </a:scene3d>
        </p:spPr>
      </p:pic>
      <p:sp>
        <p:nvSpPr>
          <p:cNvPr id="4" name="Slide Number Placeholder 3">
            <a:extLst>
              <a:ext uri="{FF2B5EF4-FFF2-40B4-BE49-F238E27FC236}">
                <a16:creationId xmlns:a16="http://schemas.microsoft.com/office/drawing/2014/main" id="{B2E5069D-6E35-447A-8C12-7FE562C1F7C9}"/>
              </a:ext>
            </a:extLst>
          </p:cNvPr>
          <p:cNvSpPr>
            <a:spLocks noGrp="1"/>
          </p:cNvSpPr>
          <p:nvPr>
            <p:ph type="sldNum" sz="quarter" idx="12"/>
          </p:nvPr>
        </p:nvSpPr>
        <p:spPr/>
        <p:txBody>
          <a:bodyPr/>
          <a:lstStyle/>
          <a:p>
            <a:fld id="{FF44E38E-74CD-4CF8-8D30-E80885A8A93D}" type="slidenum">
              <a:rPr lang="en-US" smtClean="0"/>
              <a:t>33</a:t>
            </a:fld>
            <a:endParaRPr lang="en-US"/>
          </a:p>
        </p:txBody>
      </p:sp>
    </p:spTree>
    <p:extLst>
      <p:ext uri="{BB962C8B-B14F-4D97-AF65-F5344CB8AC3E}">
        <p14:creationId xmlns:p14="http://schemas.microsoft.com/office/powerpoint/2010/main" val="2076079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Components should we extract?</a:t>
            </a:r>
          </a:p>
        </p:txBody>
      </p:sp>
      <p:sp>
        <p:nvSpPr>
          <p:cNvPr id="3" name="Content Placeholder 2"/>
          <p:cNvSpPr>
            <a:spLocks noGrp="1"/>
          </p:cNvSpPr>
          <p:nvPr>
            <p:ph idx="1"/>
          </p:nvPr>
        </p:nvSpPr>
        <p:spPr/>
        <p:txBody>
          <a:bodyPr/>
          <a:lstStyle/>
          <a:p>
            <a:r>
              <a:rPr lang="en-US" dirty="0"/>
              <a:t>The motivations for PCA was to reduce the number of features.</a:t>
            </a:r>
          </a:p>
          <a:p>
            <a:r>
              <a:rPr lang="en-US" dirty="0"/>
              <a:t> The question arises, “How do we determine how many components to extract?” </a:t>
            </a:r>
          </a:p>
          <a:p>
            <a:r>
              <a:rPr lang="en-US" dirty="0"/>
              <a:t>For example, should we retain only the first principal component, as it explains nearly half the variability? Or, should we retain all eight components, as they explain 100% of the variability?</a:t>
            </a:r>
          </a:p>
          <a:p>
            <a:r>
              <a:rPr lang="en-US" dirty="0"/>
              <a:t>Retaining all eight components does not help us to reduce the number of dimension </a:t>
            </a:r>
          </a:p>
          <a:p>
            <a:r>
              <a:rPr lang="en-US" dirty="0"/>
              <a:t>The answer lies somewhere between these two extremes.</a:t>
            </a:r>
          </a:p>
        </p:txBody>
      </p:sp>
      <p:sp>
        <p:nvSpPr>
          <p:cNvPr id="4" name="Slide Number Placeholder 3"/>
          <p:cNvSpPr>
            <a:spLocks noGrp="1"/>
          </p:cNvSpPr>
          <p:nvPr>
            <p:ph type="sldNum" sz="quarter" idx="12"/>
          </p:nvPr>
        </p:nvSpPr>
        <p:spPr/>
        <p:txBody>
          <a:bodyPr/>
          <a:lstStyle/>
          <a:p>
            <a:fld id="{FF44E38E-74CD-4CF8-8D30-E80885A8A93D}"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How many Components should we extract?</a:t>
            </a:r>
            <a:endParaRPr lang="en-US" dirty="0"/>
          </a:p>
        </p:txBody>
      </p:sp>
      <p:sp>
        <p:nvSpPr>
          <p:cNvPr id="3" name="Content Placeholder 2"/>
          <p:cNvSpPr>
            <a:spLocks noGrp="1"/>
          </p:cNvSpPr>
          <p:nvPr>
            <p:ph idx="1"/>
          </p:nvPr>
        </p:nvSpPr>
        <p:spPr/>
        <p:txBody>
          <a:bodyPr/>
          <a:lstStyle/>
          <a:p>
            <a:r>
              <a:rPr lang="en-US" dirty="0"/>
              <a:t>The criteria used for deciding how many components to extract are the following:</a:t>
            </a:r>
          </a:p>
          <a:p>
            <a:pPr marL="914400" lvl="1" indent="-457200">
              <a:buFont typeface="+mj-lt"/>
              <a:buAutoNum type="arabicPeriod"/>
            </a:pPr>
            <a:r>
              <a:rPr lang="en-US" dirty="0"/>
              <a:t> The Eigenvalue Criterion </a:t>
            </a:r>
          </a:p>
          <a:p>
            <a:pPr marL="914400" lvl="1" indent="-457200">
              <a:buFont typeface="+mj-lt"/>
              <a:buAutoNum type="arabicPeriod"/>
            </a:pPr>
            <a:r>
              <a:rPr lang="en-US" dirty="0"/>
              <a:t>The Proportion of Variance Explained Criterion </a:t>
            </a:r>
          </a:p>
          <a:p>
            <a:pPr marL="914400" lvl="1" indent="-457200">
              <a:buFont typeface="+mj-lt"/>
              <a:buAutoNum type="arabicPeriod"/>
            </a:pPr>
            <a:r>
              <a:rPr lang="en-US" dirty="0">
                <a:sym typeface="+mn-ea"/>
              </a:rPr>
              <a:t>The Scree Plot Criterion</a:t>
            </a:r>
          </a:p>
          <a:p>
            <a:pPr marL="914400" lvl="1" indent="-457200">
              <a:buFont typeface="+mj-lt"/>
              <a:buAutoNum type="arabicPeriod"/>
            </a:pPr>
            <a:r>
              <a:rPr lang="en-US" dirty="0"/>
              <a:t>The Minimum Communality Criterion </a:t>
            </a:r>
          </a:p>
          <a:p>
            <a:pPr marL="914400" lvl="1"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1. The Eigenvalue Criterion</a:t>
            </a:r>
            <a:endParaRPr lang="en-US"/>
          </a:p>
        </p:txBody>
      </p:sp>
      <p:graphicFrame>
        <p:nvGraphicFramePr>
          <p:cNvPr id="5" name="Content Placeholder 4"/>
          <p:cNvGraphicFramePr>
            <a:graphicFrameLocks noGrp="1" noChangeAspect="1"/>
          </p:cNvGraphicFramePr>
          <p:nvPr>
            <p:ph idx="1"/>
            <p:extLst>
              <p:ext uri="{D42A27DB-BD31-4B8C-83A1-F6EECF244321}">
                <p14:modId xmlns:p14="http://schemas.microsoft.com/office/powerpoint/2010/main" val="2523440598"/>
              </p:ext>
            </p:extLst>
          </p:nvPr>
        </p:nvGraphicFramePr>
        <p:xfrm>
          <a:off x="3505200" y="4170068"/>
          <a:ext cx="5181600" cy="2687931"/>
        </p:xfrm>
        <a:graphic>
          <a:graphicData uri="http://schemas.openxmlformats.org/presentationml/2006/ole">
            <mc:AlternateContent xmlns:mc="http://schemas.openxmlformats.org/markup-compatibility/2006">
              <mc:Choice xmlns:v="urn:schemas-microsoft-com:vml" Requires="v">
                <p:oleObj spid="_x0000_s1126" r:id="rId3" imgW="5707380" imgH="3337560" progId="Paint.Picture">
                  <p:embed/>
                </p:oleObj>
              </mc:Choice>
              <mc:Fallback>
                <p:oleObj r:id="rId3" imgW="5707380" imgH="3337560" progId="Paint.Picture">
                  <p:embed/>
                  <p:pic>
                    <p:nvPicPr>
                      <p:cNvPr id="0" name="Picture 5"/>
                      <p:cNvPicPr/>
                      <p:nvPr/>
                    </p:nvPicPr>
                    <p:blipFill>
                      <a:blip r:embed="rId4"/>
                      <a:stretch>
                        <a:fillRect/>
                      </a:stretch>
                    </p:blipFill>
                    <p:spPr>
                      <a:xfrm>
                        <a:off x="3505200" y="4170068"/>
                        <a:ext cx="5181600" cy="2687931"/>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FF44E38E-74CD-4CF8-8D30-E80885A8A93D}" type="slidenum">
              <a:rPr lang="en-US" smtClean="0"/>
              <a:t>36</a:t>
            </a:fld>
            <a:endParaRPr lang="en-US"/>
          </a:p>
        </p:txBody>
      </p:sp>
      <p:sp>
        <p:nvSpPr>
          <p:cNvPr id="7" name="Text Box 6"/>
          <p:cNvSpPr txBox="1"/>
          <p:nvPr/>
        </p:nvSpPr>
        <p:spPr>
          <a:xfrm>
            <a:off x="1022349" y="2075242"/>
            <a:ext cx="10532341" cy="2062103"/>
          </a:xfrm>
          <a:prstGeom prst="rect">
            <a:avLst/>
          </a:prstGeom>
          <a:noFill/>
        </p:spPr>
        <p:txBody>
          <a:bodyPr wrap="square" rtlCol="0" anchor="t">
            <a:spAutoFit/>
          </a:bodyPr>
          <a:lstStyle/>
          <a:p>
            <a:pPr marL="342900" indent="-342900">
              <a:buFont typeface="Arial" panose="020B0604020202020204" pitchFamily="34" charset="0"/>
              <a:buChar char="•"/>
            </a:pPr>
            <a:r>
              <a:rPr lang="en-US" sz="1600" dirty="0"/>
              <a:t>An eigenvalue of “1” would mean that the component would explain about “one variable's worth” of the variability.</a:t>
            </a:r>
          </a:p>
          <a:p>
            <a:pPr marL="342900" indent="-342900">
              <a:buFont typeface="Arial" panose="020B0604020202020204" pitchFamily="34" charset="0"/>
              <a:buChar char="•"/>
            </a:pPr>
            <a:r>
              <a:rPr lang="en-US" sz="1600" dirty="0"/>
              <a:t>The rationale for using the eigenvalue criterion is that each component should explain at least one variable's worth of the variability, and therefore, the eigenvalue criterion states that only components with eigenvalues greater than “1” should be retained.</a:t>
            </a:r>
          </a:p>
          <a:p>
            <a:pPr marL="342900" indent="-342900">
              <a:buFont typeface="Arial" panose="020B0604020202020204" pitchFamily="34" charset="0"/>
              <a:buChar char="•"/>
            </a:pPr>
            <a:r>
              <a:rPr lang="en-US" sz="1600" dirty="0"/>
              <a:t>Note that, if there are fewer than 20 variables, the eigenvalue criterion tends to recommend extracting too few components, while, if there are more than 50 variables, this criterion may recommend extracting too many.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The Proportion of Variance Explained Criterion</a:t>
            </a:r>
          </a:p>
        </p:txBody>
      </p:sp>
      <p:sp>
        <p:nvSpPr>
          <p:cNvPr id="3" name="Content Placeholder 2"/>
          <p:cNvSpPr>
            <a:spLocks noGrp="1"/>
          </p:cNvSpPr>
          <p:nvPr>
            <p:ph sz="half" idx="1"/>
          </p:nvPr>
        </p:nvSpPr>
        <p:spPr/>
        <p:txBody>
          <a:bodyPr>
            <a:normAutofit fontScale="90000" lnSpcReduction="10000"/>
          </a:bodyPr>
          <a:lstStyle/>
          <a:p>
            <a:r>
              <a:rPr lang="en-US"/>
              <a:t>Specified by the analytst that how much of the total varability would like the </a:t>
            </a:r>
            <a:r>
              <a:rPr lang="en-US">
                <a:sym typeface="+mn-ea"/>
              </a:rPr>
              <a:t>principal components to account for</a:t>
            </a:r>
            <a:endParaRPr lang="en-US"/>
          </a:p>
          <a:p>
            <a:r>
              <a:rPr lang="en-US"/>
              <a:t>Selects the components one by one until the desired proportion of variability explained is attained.</a:t>
            </a:r>
          </a:p>
          <a:p>
            <a:r>
              <a:rPr lang="en-US"/>
              <a:t>For example, suppose we would like our components to explain 85% of the variability in the variables.</a:t>
            </a:r>
          </a:p>
        </p:txBody>
      </p:sp>
      <p:graphicFrame>
        <p:nvGraphicFramePr>
          <p:cNvPr id="5" name="Content Placeholder 4"/>
          <p:cNvGraphicFramePr>
            <a:graphicFrameLocks noGrp="1" noChangeAspect="1"/>
          </p:cNvGraphicFramePr>
          <p:nvPr>
            <p:ph sz="half" idx="2"/>
          </p:nvPr>
        </p:nvGraphicFramePr>
        <p:xfrm>
          <a:off x="6808788" y="2197100"/>
          <a:ext cx="4645025" cy="2716213"/>
        </p:xfrm>
        <a:graphic>
          <a:graphicData uri="http://schemas.openxmlformats.org/presentationml/2006/ole">
            <mc:AlternateContent xmlns:mc="http://schemas.openxmlformats.org/markup-compatibility/2006">
              <mc:Choice xmlns:v="urn:schemas-microsoft-com:vml" Requires="v">
                <p:oleObj spid="_x0000_s2150" r:id="rId4" imgW="5707380" imgH="3337560" progId="Paint.Picture">
                  <p:embed/>
                </p:oleObj>
              </mc:Choice>
              <mc:Fallback>
                <p:oleObj r:id="rId4" imgW="5707380" imgH="3337560" progId="Paint.Picture">
                  <p:embed/>
                  <p:pic>
                    <p:nvPicPr>
                      <p:cNvPr id="0" name="Picture 5"/>
                      <p:cNvPicPr/>
                      <p:nvPr/>
                    </p:nvPicPr>
                    <p:blipFill>
                      <a:blip r:embed="rId5"/>
                      <a:stretch>
                        <a:fillRect/>
                      </a:stretch>
                    </p:blipFill>
                    <p:spPr>
                      <a:xfrm>
                        <a:off x="6808788" y="2197100"/>
                        <a:ext cx="4645025" cy="2716213"/>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FF44E38E-74CD-4CF8-8D30-E80885A8A93D}"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49" y="804890"/>
            <a:ext cx="9526303" cy="600598"/>
          </a:xfrm>
        </p:spPr>
        <p:txBody>
          <a:bodyPr/>
          <a:lstStyle/>
          <a:p>
            <a:r>
              <a:rPr lang="en-US" dirty="0"/>
              <a:t>3. The Scree Plot Criterion</a:t>
            </a:r>
          </a:p>
        </p:txBody>
      </p:sp>
      <p:sp>
        <p:nvSpPr>
          <p:cNvPr id="3" name="Content Placeholder 2"/>
          <p:cNvSpPr>
            <a:spLocks noGrp="1"/>
          </p:cNvSpPr>
          <p:nvPr>
            <p:ph sz="half" idx="1"/>
          </p:nvPr>
        </p:nvSpPr>
        <p:spPr>
          <a:xfrm>
            <a:off x="598351" y="2011363"/>
            <a:ext cx="6190389" cy="4273910"/>
          </a:xfrm>
        </p:spPr>
        <p:txBody>
          <a:bodyPr>
            <a:noAutofit/>
          </a:bodyPr>
          <a:lstStyle/>
          <a:p>
            <a:r>
              <a:rPr lang="en-US" sz="1400" dirty="0"/>
              <a:t>A scree plot is a graphical plot of the eigenvalues against the component number. </a:t>
            </a:r>
          </a:p>
          <a:p>
            <a:r>
              <a:rPr lang="en-US" sz="1400" dirty="0"/>
              <a:t>Scree plots are useful for finding an upper bound (maximum) for the number of components that should be retained.</a:t>
            </a:r>
          </a:p>
          <a:p>
            <a:r>
              <a:rPr lang="en-US" sz="1400" dirty="0"/>
              <a:t>Most scree plots look broadly similar in shape, starting high on the left, falling rather quickly, and then flattening out at some point. </a:t>
            </a:r>
          </a:p>
          <a:p>
            <a:r>
              <a:rPr lang="en-US" sz="1400" dirty="0"/>
              <a:t>This is because the first component usually explains much of the variability, the next few components explain a moderate amount, and the latter components only explain a small amount of the variability. </a:t>
            </a:r>
          </a:p>
          <a:p>
            <a:r>
              <a:rPr lang="en-US" sz="1400" dirty="0"/>
              <a:t>The scree plot criterion is this: The maximum number of components that should be extracted is just before where the plot first begins to straighten out into a horizontal line.</a:t>
            </a:r>
          </a:p>
          <a:p>
            <a:r>
              <a:rPr lang="en-US" sz="1400" dirty="0"/>
              <a:t>Sometimes, the curve in a scree plot is so gradual that no such elbow point is evident; in that case, turn to the other criteria.</a:t>
            </a:r>
          </a:p>
        </p:txBody>
      </p:sp>
      <p:graphicFrame>
        <p:nvGraphicFramePr>
          <p:cNvPr id="6" name="Content Placeholder 5"/>
          <p:cNvGraphicFramePr>
            <a:graphicFrameLocks noGrp="1"/>
          </p:cNvGraphicFramePr>
          <p:nvPr>
            <p:ph sz="half" idx="2"/>
          </p:nvPr>
        </p:nvGraphicFramePr>
        <p:xfrm>
          <a:off x="7481888" y="2011363"/>
          <a:ext cx="4533900" cy="3441700"/>
        </p:xfrm>
        <a:graphic>
          <a:graphicData uri="http://schemas.openxmlformats.org/presentationml/2006/ole">
            <mc:AlternateContent xmlns:mc="http://schemas.openxmlformats.org/markup-compatibility/2006">
              <mc:Choice xmlns:v="urn:schemas-microsoft-com:vml" Requires="v">
                <p:oleObj spid="_x0000_s3174" r:id="rId3" imgW="4838700" imgH="3672840" progId="Paint.Picture">
                  <p:embed/>
                </p:oleObj>
              </mc:Choice>
              <mc:Fallback>
                <p:oleObj r:id="rId3" imgW="4838700" imgH="3672840" progId="Paint.Picture">
                  <p:embed/>
                  <p:pic>
                    <p:nvPicPr>
                      <p:cNvPr id="0" name="Picture 6"/>
                      <p:cNvPicPr/>
                      <p:nvPr/>
                    </p:nvPicPr>
                    <p:blipFill>
                      <a:blip r:embed="rId4"/>
                      <a:stretch>
                        <a:fillRect/>
                      </a:stretch>
                    </p:blipFill>
                    <p:spPr>
                      <a:xfrm>
                        <a:off x="7481888" y="2011363"/>
                        <a:ext cx="4533900" cy="34417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fld id="{FF44E38E-74CD-4CF8-8D30-E80885A8A93D}" type="slidenum">
              <a:rPr lang="en-US" smtClean="0"/>
              <a:t>38</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a:t>
            </a:r>
            <a:r>
              <a:rPr lang="en-US" dirty="0"/>
              <a:t> </a:t>
            </a:r>
            <a:r>
              <a:rPr lang="en-US" dirty="0" err="1"/>
              <a:t>sTEPS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Standardize the range of continuous initial variables</a:t>
            </a:r>
          </a:p>
          <a:p>
            <a:pPr marL="457200" indent="-457200">
              <a:buFont typeface="+mj-lt"/>
              <a:buAutoNum type="arabicPeriod"/>
            </a:pPr>
            <a:r>
              <a:rPr lang="en-US" dirty="0"/>
              <a:t>Compute the covariance matrix to identify correlations</a:t>
            </a:r>
          </a:p>
          <a:p>
            <a:pPr marL="457200" indent="-457200">
              <a:buFont typeface="+mj-lt"/>
              <a:buAutoNum type="arabicPeriod"/>
            </a:pPr>
            <a:r>
              <a:rPr lang="en-US" dirty="0"/>
              <a:t>Compute the eigenvectors and eigenvalues of the covariance matrix to identify the principal components</a:t>
            </a:r>
          </a:p>
          <a:p>
            <a:pPr marL="457200" indent="-457200">
              <a:buFont typeface="+mj-lt"/>
              <a:buAutoNum type="arabicPeriod"/>
            </a:pPr>
            <a:r>
              <a:rPr lang="en-US" dirty="0"/>
              <a:t>Create a feature vector to decide which principal components to keep</a:t>
            </a:r>
          </a:p>
          <a:p>
            <a:pPr marL="457200" indent="-457200">
              <a:buFont typeface="+mj-lt"/>
              <a:buAutoNum type="arabicPeriod"/>
            </a:pPr>
            <a:r>
              <a:rPr lang="en-US" dirty="0"/>
              <a:t>Recast the data along the principal components axes</a:t>
            </a:r>
          </a:p>
        </p:txBody>
      </p:sp>
      <p:sp>
        <p:nvSpPr>
          <p:cNvPr id="4" name="Slide Number Placeholder 3"/>
          <p:cNvSpPr>
            <a:spLocks noGrp="1"/>
          </p:cNvSpPr>
          <p:nvPr>
            <p:ph type="sldNum" sz="quarter" idx="12"/>
          </p:nvPr>
        </p:nvSpPr>
        <p:spPr/>
        <p:txBody>
          <a:bodyPr/>
          <a:lstStyle/>
          <a:p>
            <a:fld id="{FF44E38E-74CD-4CF8-8D30-E80885A8A93D}"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STANDARDIZATION</a:t>
            </a:r>
            <a:br>
              <a:rPr lang="en-US" b="1" dirty="0"/>
            </a:br>
            <a:endParaRPr lang="en-US" dirty="0"/>
          </a:p>
        </p:txBody>
      </p:sp>
      <p:sp>
        <p:nvSpPr>
          <p:cNvPr id="3" name="Content Placeholder 2"/>
          <p:cNvSpPr>
            <a:spLocks noGrp="1"/>
          </p:cNvSpPr>
          <p:nvPr>
            <p:ph idx="1"/>
          </p:nvPr>
        </p:nvSpPr>
        <p:spPr/>
        <p:txBody>
          <a:bodyPr/>
          <a:lstStyle/>
          <a:p>
            <a:r>
              <a:rPr lang="en-US" dirty="0"/>
              <a:t>Standardize the range of the continuous initial variables</a:t>
            </a:r>
          </a:p>
          <a:p>
            <a:pPr lvl="1"/>
            <a:r>
              <a:rPr lang="en-US" dirty="0"/>
              <a:t>Variables with larger ranges will dominate over those with small ranges </a:t>
            </a:r>
          </a:p>
          <a:p>
            <a:pPr lvl="1"/>
            <a:r>
              <a:rPr lang="en-US" dirty="0"/>
              <a:t>Could lead to biased results</a:t>
            </a:r>
          </a:p>
          <a:p>
            <a:r>
              <a:rPr lang="en-US" dirty="0"/>
              <a:t>After normalization, all the variables will be transformed to the same scale.</a:t>
            </a:r>
          </a:p>
        </p:txBody>
      </p:sp>
      <p:sp>
        <p:nvSpPr>
          <p:cNvPr id="4" name="Slide Number Placeholder 3"/>
          <p:cNvSpPr>
            <a:spLocks noGrp="1"/>
          </p:cNvSpPr>
          <p:nvPr>
            <p:ph type="sldNum" sz="quarter" idx="12"/>
          </p:nvPr>
        </p:nvSpPr>
        <p:spPr/>
        <p:txBody>
          <a:bodyPr/>
          <a:lstStyle/>
          <a:p>
            <a:fld id="{FF44E38E-74CD-4CF8-8D30-E80885A8A93D}"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2: COVARIANCE MATRIX COMPUTATION</a:t>
            </a:r>
            <a:br>
              <a:rPr lang="en-US" b="1" dirty="0"/>
            </a:br>
            <a:endParaRPr lang="en-US" dirty="0"/>
          </a:p>
        </p:txBody>
      </p:sp>
      <p:sp>
        <p:nvSpPr>
          <p:cNvPr id="3" name="Content Placeholder 2"/>
          <p:cNvSpPr>
            <a:spLocks noGrp="1"/>
          </p:cNvSpPr>
          <p:nvPr>
            <p:ph idx="1"/>
          </p:nvPr>
        </p:nvSpPr>
        <p:spPr/>
        <p:txBody>
          <a:bodyPr/>
          <a:lstStyle/>
          <a:p>
            <a:r>
              <a:rPr lang="en-US" dirty="0"/>
              <a:t>The goal of this step is to understand that if there is any relationship between input variables</a:t>
            </a:r>
          </a:p>
          <a:p>
            <a:pPr lvl="1"/>
            <a:r>
              <a:rPr lang="en-US" dirty="0"/>
              <a:t>Correlated variables = redundant information</a:t>
            </a:r>
          </a:p>
          <a:p>
            <a:r>
              <a:rPr lang="en-US" dirty="0"/>
              <a:t>We’ll use covariance matrix to identify these correlations</a:t>
            </a:r>
          </a:p>
          <a:p>
            <a:r>
              <a:rPr lang="en-US" i="1" dirty="0"/>
              <a:t>p</a:t>
            </a:r>
            <a:r>
              <a:rPr lang="en-US" dirty="0"/>
              <a:t> × </a:t>
            </a:r>
            <a:r>
              <a:rPr lang="en-US" i="1" dirty="0"/>
              <a:t>p</a:t>
            </a:r>
            <a:r>
              <a:rPr lang="en-US" b="1" dirty="0"/>
              <a:t> </a:t>
            </a:r>
            <a:r>
              <a:rPr lang="en-US" dirty="0"/>
              <a:t>symmetric matrix (where </a:t>
            </a:r>
            <a:r>
              <a:rPr lang="en-US" i="1" dirty="0"/>
              <a:t>p </a:t>
            </a:r>
            <a:r>
              <a:rPr lang="en-US" dirty="0"/>
              <a:t>is the number of dimensions)</a:t>
            </a:r>
          </a:p>
          <a:p>
            <a:r>
              <a:rPr lang="en-US" dirty="0"/>
              <a:t>Covariance matrix is a 3×3 matrix of this from</a:t>
            </a:r>
          </a:p>
        </p:txBody>
      </p:sp>
      <p:sp>
        <p:nvSpPr>
          <p:cNvPr id="4" name="Slide Number Placeholder 3"/>
          <p:cNvSpPr>
            <a:spLocks noGrp="1"/>
          </p:cNvSpPr>
          <p:nvPr>
            <p:ph type="sldNum" sz="quarter" idx="12"/>
          </p:nvPr>
        </p:nvSpPr>
        <p:spPr/>
        <p:txBody>
          <a:bodyPr/>
          <a:lstStyle/>
          <a:p>
            <a:fld id="{FF44E38E-74CD-4CF8-8D30-E80885A8A93D}" type="slidenum">
              <a:rPr lang="en-US" smtClean="0"/>
              <a:t>6</a:t>
            </a:fld>
            <a:endParaRPr lang="en-US"/>
          </a:p>
        </p:txBody>
      </p:sp>
      <p:pic>
        <p:nvPicPr>
          <p:cNvPr id="1026" name="Picture 2" descr="Covariance Matrix for 3-Dimensional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84" y="4732972"/>
            <a:ext cx="3867150" cy="123675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a:t>
            </a:r>
          </a:p>
        </p:txBody>
      </p:sp>
      <p:sp>
        <p:nvSpPr>
          <p:cNvPr id="3" name="Content Placeholder 2"/>
          <p:cNvSpPr>
            <a:spLocks noGrp="1"/>
          </p:cNvSpPr>
          <p:nvPr>
            <p:ph idx="1"/>
          </p:nvPr>
        </p:nvSpPr>
        <p:spPr/>
        <p:txBody>
          <a:bodyPr/>
          <a:lstStyle/>
          <a:p>
            <a:r>
              <a:rPr lang="en-US" dirty="0"/>
              <a:t>Covariance of a variable with itself is its variance (</a:t>
            </a:r>
            <a:r>
              <a:rPr lang="en-US" dirty="0" err="1"/>
              <a:t>Cov</a:t>
            </a:r>
            <a:r>
              <a:rPr lang="en-US" dirty="0"/>
              <a:t>(</a:t>
            </a:r>
            <a:r>
              <a:rPr lang="en-US" dirty="0" err="1"/>
              <a:t>a,a</a:t>
            </a:r>
            <a:r>
              <a:rPr lang="en-US" dirty="0"/>
              <a:t>)=</a:t>
            </a:r>
            <a:r>
              <a:rPr lang="en-US" dirty="0" err="1"/>
              <a:t>Var</a:t>
            </a:r>
            <a:r>
              <a:rPr lang="en-US" dirty="0"/>
              <a:t>(a))</a:t>
            </a:r>
          </a:p>
          <a:p>
            <a:pPr lvl="1"/>
            <a:r>
              <a:rPr lang="en-US" dirty="0"/>
              <a:t>Thus main diagonal (Top left to bottom right) we actually have the variances of each initial variable</a:t>
            </a:r>
          </a:p>
          <a:p>
            <a:r>
              <a:rPr lang="en-US" dirty="0"/>
              <a:t>Covariance is commutative (</a:t>
            </a:r>
            <a:r>
              <a:rPr lang="en-US" dirty="0" err="1"/>
              <a:t>Cov</a:t>
            </a:r>
            <a:r>
              <a:rPr lang="en-US" dirty="0"/>
              <a:t>(</a:t>
            </a:r>
            <a:r>
              <a:rPr lang="en-US" dirty="0" err="1"/>
              <a:t>a,b</a:t>
            </a:r>
            <a:r>
              <a:rPr lang="en-US" dirty="0"/>
              <a:t>)=</a:t>
            </a:r>
            <a:r>
              <a:rPr lang="en-US" dirty="0" err="1"/>
              <a:t>Cov</a:t>
            </a:r>
            <a:r>
              <a:rPr lang="en-US" dirty="0"/>
              <a:t>(</a:t>
            </a:r>
            <a:r>
              <a:rPr lang="en-US" dirty="0" err="1"/>
              <a:t>b,a</a:t>
            </a:r>
            <a:r>
              <a:rPr lang="en-US" dirty="0"/>
              <a:t>)),</a:t>
            </a:r>
          </a:p>
          <a:p>
            <a:pPr lvl="1"/>
            <a:r>
              <a:rPr lang="en-US" dirty="0"/>
              <a:t>Means that the upper and the lower triangular portions are equal.</a:t>
            </a:r>
          </a:p>
        </p:txBody>
      </p:sp>
      <p:sp>
        <p:nvSpPr>
          <p:cNvPr id="4" name="Slide Number Placeholder 3"/>
          <p:cNvSpPr>
            <a:spLocks noGrp="1"/>
          </p:cNvSpPr>
          <p:nvPr>
            <p:ph type="sldNum" sz="quarter" idx="12"/>
          </p:nvPr>
        </p:nvSpPr>
        <p:spPr/>
        <p:txBody>
          <a:bodyPr/>
          <a:lstStyle/>
          <a:p>
            <a:fld id="{FF44E38E-74CD-4CF8-8D30-E80885A8A93D}"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r>
              <a:rPr lang="en-US" dirty="0"/>
              <a:t>Sign of the covariance matters:</a:t>
            </a:r>
          </a:p>
          <a:p>
            <a:r>
              <a:rPr lang="en-US" dirty="0"/>
              <a:t>If positive then: the two variables increase or decrease together (correlated)</a:t>
            </a:r>
          </a:p>
          <a:p>
            <a:r>
              <a:rPr lang="en-US" dirty="0"/>
              <a:t>If negative then: one increases when the other decreases (Inversely correlated)</a:t>
            </a:r>
          </a:p>
          <a:p>
            <a:endParaRPr lang="en-US" dirty="0"/>
          </a:p>
        </p:txBody>
      </p:sp>
      <p:sp>
        <p:nvSpPr>
          <p:cNvPr id="4" name="Slide Number Placeholder 3"/>
          <p:cNvSpPr>
            <a:spLocks noGrp="1"/>
          </p:cNvSpPr>
          <p:nvPr>
            <p:ph type="sldNum" sz="quarter" idx="12"/>
          </p:nvPr>
        </p:nvSpPr>
        <p:spPr/>
        <p:txBody>
          <a:bodyPr/>
          <a:lstStyle/>
          <a:p>
            <a:fld id="{FF44E38E-74CD-4CF8-8D30-E80885A8A93D}"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STEP 3: COMPUTE THE EIGENVECTORS AND EIGENVALUES OF THE COVARIANCE MATRIX TO IDENTIFY THE PRINCIPAL COMPONENTS</a:t>
            </a:r>
            <a:br>
              <a:rPr lang="en-US" sz="2400" dirty="0"/>
            </a:br>
            <a:endParaRPr lang="en-US" sz="2400" dirty="0"/>
          </a:p>
        </p:txBody>
      </p:sp>
      <p:sp>
        <p:nvSpPr>
          <p:cNvPr id="3" name="Content Placeholder 2"/>
          <p:cNvSpPr>
            <a:spLocks noGrp="1"/>
          </p:cNvSpPr>
          <p:nvPr>
            <p:ph idx="1"/>
          </p:nvPr>
        </p:nvSpPr>
        <p:spPr/>
        <p:txBody>
          <a:bodyPr>
            <a:normAutofit fontScale="90000" lnSpcReduction="10000"/>
          </a:bodyPr>
          <a:lstStyle/>
          <a:p>
            <a:r>
              <a:rPr lang="en-US" dirty="0"/>
              <a:t>Eigenvectors and eigenvalues are the </a:t>
            </a:r>
            <a:r>
              <a:rPr lang="en-US" dirty="0">
                <a:hlinkClick r:id="rId2"/>
              </a:rPr>
              <a:t>linear algebra</a:t>
            </a:r>
            <a:r>
              <a:rPr lang="en-US" dirty="0"/>
              <a:t> concepts that we need to compute from the covariance matrix </a:t>
            </a:r>
          </a:p>
          <a:p>
            <a:r>
              <a:rPr lang="en-US" b="1" dirty="0">
                <a:sym typeface="+mn-ea"/>
              </a:rPr>
              <a:t>Eigen-Vectors</a:t>
            </a:r>
            <a:r>
              <a:rPr lang="en-US" dirty="0">
                <a:sym typeface="+mn-ea"/>
              </a:rPr>
              <a:t> are also called </a:t>
            </a:r>
            <a:r>
              <a:rPr lang="en-US" b="1" dirty="0">
                <a:sym typeface="+mn-ea"/>
              </a:rPr>
              <a:t>Principal Components</a:t>
            </a:r>
            <a:r>
              <a:rPr lang="en-US" dirty="0">
                <a:sym typeface="+mn-ea"/>
              </a:rPr>
              <a:t> in the context of the topic.</a:t>
            </a:r>
            <a:endParaRPr lang="en-US" dirty="0"/>
          </a:p>
          <a:p>
            <a:r>
              <a:rPr lang="en-US" b="1" u="sng" dirty="0"/>
              <a:t>Principal components </a:t>
            </a:r>
            <a:r>
              <a:rPr lang="en-US" dirty="0"/>
              <a:t>are new variables that are constructed as linear combinations or mixtures of the initial variables. </a:t>
            </a:r>
          </a:p>
          <a:p>
            <a:r>
              <a:rPr lang="en-US" dirty="0"/>
              <a:t>Combinations are done in such a way that the new variables (i.e., principal components) are uncorrelated</a:t>
            </a:r>
          </a:p>
          <a:p>
            <a:r>
              <a:rPr lang="en-US" dirty="0"/>
              <a:t>Most of the information within the initial variables is squeezed or compressed into the first components.</a:t>
            </a:r>
          </a:p>
        </p:txBody>
      </p:sp>
      <p:sp>
        <p:nvSpPr>
          <p:cNvPr id="4" name="Slide Number Placeholder 3"/>
          <p:cNvSpPr>
            <a:spLocks noGrp="1"/>
          </p:cNvSpPr>
          <p:nvPr>
            <p:ph type="sldNum" sz="quarter" idx="12"/>
          </p:nvPr>
        </p:nvSpPr>
        <p:spPr/>
        <p:txBody>
          <a:bodyPr/>
          <a:lstStyle/>
          <a:p>
            <a:fld id="{FF44E38E-74CD-4CF8-8D30-E80885A8A93D}" type="slidenum">
              <a:rPr lang="en-US" smtClean="0"/>
              <a:t>9</a:t>
            </a:fld>
            <a:endParaRPr lang="en-US"/>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1863</TotalTime>
  <Words>1775</Words>
  <Application>Microsoft Office PowerPoint</Application>
  <PresentationFormat>Widescreen</PresentationFormat>
  <Paragraphs>160</Paragraphs>
  <Slides>38</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Cambria Math</vt:lpstr>
      <vt:lpstr>Trebuchet MS</vt:lpstr>
      <vt:lpstr>Berlin</vt:lpstr>
      <vt:lpstr>Paintbrush Picture</vt:lpstr>
      <vt:lpstr>Principal Component Analysis</vt:lpstr>
      <vt:lpstr>PCA</vt:lpstr>
      <vt:lpstr>How PCA WORKS</vt:lpstr>
      <vt:lpstr>Pca sTEPS</vt:lpstr>
      <vt:lpstr>STEP 1: STANDARDIZATION </vt:lpstr>
      <vt:lpstr>STEP 2: COVARIANCE MATRIX COMPUTATION </vt:lpstr>
      <vt:lpstr>Cont. </vt:lpstr>
      <vt:lpstr>Cont.</vt:lpstr>
      <vt:lpstr>STEP 3: COMPUTE THE EIGENVECTORS AND EIGENVALUES OF THE COVARIANCE MATRIX TO IDENTIFY THE PRINCIPAL COMPONENTS </vt:lpstr>
      <vt:lpstr>Scree plot</vt:lpstr>
      <vt:lpstr>Note that</vt:lpstr>
      <vt:lpstr>How PCA Constructs the Principal Components</vt:lpstr>
      <vt:lpstr>Eigenvectors and Eigenvalues</vt:lpstr>
      <vt:lpstr>Cont.</vt:lpstr>
      <vt:lpstr>Data and scatter plot</vt:lpstr>
      <vt:lpstr>Subtracting mean</vt:lpstr>
      <vt:lpstr>Cont.</vt:lpstr>
      <vt:lpstr>PowerPoint Presentation</vt:lpstr>
      <vt:lpstr>Covariance Matrix</vt:lpstr>
      <vt:lpstr>Eigen values and eigen vectors</vt:lpstr>
      <vt:lpstr>Eigen vector: unit length vector</vt:lpstr>
      <vt:lpstr>Sort by eigen values</vt:lpstr>
      <vt:lpstr>PRINCIPLE COMPONENTS Calculation</vt:lpstr>
      <vt:lpstr>Cont.</vt:lpstr>
      <vt:lpstr>Interpret the principle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many Components should we extract?</vt:lpstr>
      <vt:lpstr>How many Components should we extract?</vt:lpstr>
      <vt:lpstr>1. The Eigenvalue Criterion</vt:lpstr>
      <vt:lpstr>2. The Proportion of Variance Explained Criterion</vt:lpstr>
      <vt:lpstr>3. The Scree Plot Criterion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component analysis</dc:title>
  <dc:creator>Asma Ahmad</dc:creator>
  <cp:lastModifiedBy>maimoona.akram@outlook.com</cp:lastModifiedBy>
  <cp:revision>72</cp:revision>
  <dcterms:created xsi:type="dcterms:W3CDTF">2022-11-29T06:11:00Z</dcterms:created>
  <dcterms:modified xsi:type="dcterms:W3CDTF">2024-10-16T09:43:36Z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D7D6A798FBAB4297A509D736E60B2BC6</vt:lpwstr>
  </property>
  <property fmtid="{D5CDD505-2E9C-101B-9397-08002B2CF9AE}" pid="3" name="KSOProductBuildVer">
    <vt:lpwstr>1033-11.2.0.11417</vt:lpwstr>
  </property>
</Properties>
</file>